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3D4_6C593BA6.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3CB_61A29DC1.xml" ContentType="application/vnd.ms-powerpoint.comments+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3" r:id="rId3"/>
    <p:sldMasterId id="2147483675" r:id="rId4"/>
    <p:sldMasterId id="2147483677" r:id="rId5"/>
    <p:sldMasterId id="2147483708" r:id="rId6"/>
  </p:sldMasterIdLst>
  <p:notesMasterIdLst>
    <p:notesMasterId r:id="rId42"/>
  </p:notesMasterIdLst>
  <p:sldIdLst>
    <p:sldId id="877" r:id="rId7"/>
    <p:sldId id="878" r:id="rId8"/>
    <p:sldId id="879" r:id="rId9"/>
    <p:sldId id="880" r:id="rId10"/>
    <p:sldId id="882" r:id="rId11"/>
    <p:sldId id="979" r:id="rId12"/>
    <p:sldId id="256" r:id="rId13"/>
    <p:sldId id="284" r:id="rId14"/>
    <p:sldId id="283" r:id="rId15"/>
    <p:sldId id="287" r:id="rId16"/>
    <p:sldId id="288" r:id="rId17"/>
    <p:sldId id="266" r:id="rId18"/>
    <p:sldId id="280" r:id="rId19"/>
    <p:sldId id="268" r:id="rId20"/>
    <p:sldId id="289" r:id="rId21"/>
    <p:sldId id="291" r:id="rId22"/>
    <p:sldId id="267" r:id="rId23"/>
    <p:sldId id="270" r:id="rId24"/>
    <p:sldId id="271" r:id="rId25"/>
    <p:sldId id="262" r:id="rId26"/>
    <p:sldId id="980" r:id="rId27"/>
    <p:sldId id="950" r:id="rId28"/>
    <p:sldId id="962" r:id="rId29"/>
    <p:sldId id="963" r:id="rId30"/>
    <p:sldId id="964" r:id="rId31"/>
    <p:sldId id="972" r:id="rId32"/>
    <p:sldId id="973" r:id="rId33"/>
    <p:sldId id="974" r:id="rId34"/>
    <p:sldId id="976" r:id="rId35"/>
    <p:sldId id="977" r:id="rId36"/>
    <p:sldId id="978" r:id="rId37"/>
    <p:sldId id="975" r:id="rId38"/>
    <p:sldId id="971" r:id="rId39"/>
    <p:sldId id="981" r:id="rId40"/>
    <p:sldId id="192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E1D93A-1D92-206C-A9B4-E096F1809BDD}" name="abalan@acpm.org" initials="ab" userId="S::urn:spo:guest#abalan@acpm.org::"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797"/>
    <a:srgbClr val="3B3B3B"/>
    <a:srgbClr val="FDDC00"/>
    <a:srgbClr val="FF7351"/>
    <a:srgbClr val="8A8D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329CE7-7105-1C32-7A2E-6BFF75986D75}" v="2" dt="2021-11-18T22:49:14.819"/>
    <p1510:client id="{40A62FA2-6474-8700-9F9A-C3E1AA60F269}" v="3" dt="2021-11-18T15:22:24.175"/>
    <p1510:client id="{66150976-21B7-49A9-9E6F-838B212D00D6}" v="45" dt="2021-11-18T19:33:30.946"/>
    <p1510:client id="{ED619144-647C-F239-B393-6CFF25C1A1CF}" v="4" dt="2021-11-18T15:28:01.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comments/modernComment_3CB_61A29DC1.xml><?xml version="1.0" encoding="utf-8"?>
<p188:cmLst xmlns:a="http://schemas.openxmlformats.org/drawingml/2006/main" xmlns:r="http://schemas.openxmlformats.org/officeDocument/2006/relationships" xmlns:p188="http://schemas.microsoft.com/office/powerpoint/2018/8/main">
  <p188:cm id="{0334D4FB-4926-4755-873A-44711E57961C}" authorId="{3EE1D93A-1D92-206C-A9B4-E096F1809BDD}" created="2021-11-18T15:22:03.862">
    <pc:sldMkLst xmlns:pc="http://schemas.microsoft.com/office/powerpoint/2013/main/command">
      <pc:docMk/>
      <pc:sldMk cId="1638047169" sldId="971"/>
    </pc:sldMkLst>
    <p188:txBody>
      <a:bodyPr/>
      <a:lstStyle/>
      <a:p>
        <a:r>
          <a:rPr lang="en-US"/>
          <a:t>Maddie, after this can you add an ACPM template slide reminding audience to ask questions? </a:t>
        </a:r>
      </a:p>
    </p188:txBody>
  </p188:cm>
</p188:cmLst>
</file>

<file path=ppt/comments/modernComment_3D4_6C593BA6.xml><?xml version="1.0" encoding="utf-8"?>
<p188:cmLst xmlns:a="http://schemas.openxmlformats.org/drawingml/2006/main" xmlns:r="http://schemas.openxmlformats.org/officeDocument/2006/relationships" xmlns:p188="http://schemas.microsoft.com/office/powerpoint/2018/8/main">
  <p188:cm id="{06AFCDA1-F582-4154-B97A-2F980A427191}" authorId="{3EE1D93A-1D92-206C-A9B4-E096F1809BDD}" created="2021-11-18T15:22:24.175">
    <pc:sldMkLst xmlns:pc="http://schemas.microsoft.com/office/powerpoint/2013/main/command">
      <pc:docMk/>
      <pc:sldMk cId="1817787302" sldId="980"/>
    </pc:sldMkLst>
    <p188:txBody>
      <a:bodyPr/>
      <a:lstStyle/>
      <a:p>
        <a:r>
          <a:rPr lang="en-US"/>
          <a:t>This is a poll question that I have added on the back end.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FD286-712A-46F9-A2CE-806EB3EC0DB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113E2FF-D051-40B3-BA14-95EEDA90534C}">
      <dgm:prSet/>
      <dgm:spPr/>
      <dgm:t>
        <a:bodyPr/>
        <a:lstStyle/>
        <a:p>
          <a:r>
            <a:rPr lang="en-US"/>
            <a:t>A strategic communication process that relies on building relationships between organizations, partners and the people they are trying to reach in order to motivate them to carry your message. </a:t>
          </a:r>
        </a:p>
      </dgm:t>
    </dgm:pt>
    <dgm:pt modelId="{16409B6C-9F46-4293-BF0A-42B052C3CB67}" type="parTrans" cxnId="{8412FBEC-94C5-4A8F-AEC0-B4942C655AA6}">
      <dgm:prSet/>
      <dgm:spPr/>
      <dgm:t>
        <a:bodyPr/>
        <a:lstStyle/>
        <a:p>
          <a:endParaRPr lang="en-US"/>
        </a:p>
      </dgm:t>
    </dgm:pt>
    <dgm:pt modelId="{990DD994-AC44-41BE-A85E-01FD3542987A}" type="sibTrans" cxnId="{8412FBEC-94C5-4A8F-AEC0-B4942C655AA6}">
      <dgm:prSet/>
      <dgm:spPr/>
      <dgm:t>
        <a:bodyPr/>
        <a:lstStyle/>
        <a:p>
          <a:endParaRPr lang="en-US"/>
        </a:p>
      </dgm:t>
    </dgm:pt>
    <dgm:pt modelId="{F6A37A2F-0EE8-48E0-B17B-CBFD75B02CDB}">
      <dgm:prSet/>
      <dgm:spPr/>
      <dgm:t>
        <a:bodyPr/>
        <a:lstStyle/>
        <a:p>
          <a:r>
            <a:rPr lang="en-US"/>
            <a:t>Build relationships with people, places and organizations that reach your key audiences.</a:t>
          </a:r>
        </a:p>
      </dgm:t>
    </dgm:pt>
    <dgm:pt modelId="{111AA528-C3F5-4CBF-909F-C1A819969F80}" type="parTrans" cxnId="{AB38792B-9B4A-45DB-842E-178E9F4BE72F}">
      <dgm:prSet/>
      <dgm:spPr/>
      <dgm:t>
        <a:bodyPr/>
        <a:lstStyle/>
        <a:p>
          <a:endParaRPr lang="en-US"/>
        </a:p>
      </dgm:t>
    </dgm:pt>
    <dgm:pt modelId="{211632BB-6993-4F41-9F71-DAAAA644139A}" type="sibTrans" cxnId="{AB38792B-9B4A-45DB-842E-178E9F4BE72F}">
      <dgm:prSet/>
      <dgm:spPr/>
      <dgm:t>
        <a:bodyPr/>
        <a:lstStyle/>
        <a:p>
          <a:endParaRPr lang="en-US"/>
        </a:p>
      </dgm:t>
    </dgm:pt>
    <dgm:pt modelId="{BAA23245-88E8-445A-A45A-A09E2C68109C}">
      <dgm:prSet/>
      <dgm:spPr/>
      <dgm:t>
        <a:bodyPr/>
        <a:lstStyle/>
        <a:p>
          <a:r>
            <a:rPr lang="en-US"/>
            <a:t>Includes public and private sector partners, and the media.</a:t>
          </a:r>
        </a:p>
      </dgm:t>
    </dgm:pt>
    <dgm:pt modelId="{04160D6E-5468-4684-A212-D73CD7ABD217}" type="parTrans" cxnId="{541AEF32-96E0-4512-AF43-E2F17FDA23F3}">
      <dgm:prSet/>
      <dgm:spPr/>
      <dgm:t>
        <a:bodyPr/>
        <a:lstStyle/>
        <a:p>
          <a:endParaRPr lang="en-US"/>
        </a:p>
      </dgm:t>
    </dgm:pt>
    <dgm:pt modelId="{2EA939FC-6B47-4175-B817-E611094CE356}" type="sibTrans" cxnId="{541AEF32-96E0-4512-AF43-E2F17FDA23F3}">
      <dgm:prSet/>
      <dgm:spPr/>
      <dgm:t>
        <a:bodyPr/>
        <a:lstStyle/>
        <a:p>
          <a:endParaRPr lang="en-US"/>
        </a:p>
      </dgm:t>
    </dgm:pt>
    <dgm:pt modelId="{6548884B-4E28-409F-91D8-E7528B9125BC}">
      <dgm:prSet/>
      <dgm:spPr/>
      <dgm:t>
        <a:bodyPr/>
        <a:lstStyle/>
        <a:p>
          <a:r>
            <a:rPr lang="en-US"/>
            <a:t>Use word of mouth strategies and engage “influencers”</a:t>
          </a:r>
        </a:p>
      </dgm:t>
    </dgm:pt>
    <dgm:pt modelId="{1B8B8AB7-86E4-4D19-8EDF-F2B15B9A53BD}" type="parTrans" cxnId="{9300652D-D643-46C5-BA7F-E586E6A7EC54}">
      <dgm:prSet/>
      <dgm:spPr/>
      <dgm:t>
        <a:bodyPr/>
        <a:lstStyle/>
        <a:p>
          <a:endParaRPr lang="en-US"/>
        </a:p>
      </dgm:t>
    </dgm:pt>
    <dgm:pt modelId="{30AEB27A-D613-4A6F-BF14-093D040D34FD}" type="sibTrans" cxnId="{9300652D-D643-46C5-BA7F-E586E6A7EC54}">
      <dgm:prSet/>
      <dgm:spPr/>
      <dgm:t>
        <a:bodyPr/>
        <a:lstStyle/>
        <a:p>
          <a:endParaRPr lang="en-US"/>
        </a:p>
      </dgm:t>
    </dgm:pt>
    <dgm:pt modelId="{47D0CD69-AB5B-4A5A-845B-FDBE571A6074}">
      <dgm:prSet/>
      <dgm:spPr/>
      <dgm:t>
        <a:bodyPr/>
        <a:lstStyle/>
        <a:p>
          <a:r>
            <a:rPr lang="en-US"/>
            <a:t>Work with champions.</a:t>
          </a:r>
        </a:p>
      </dgm:t>
    </dgm:pt>
    <dgm:pt modelId="{49C966D3-53FB-416E-9C4D-4B7E0E23A509}" type="parTrans" cxnId="{9A31F359-8BA3-4529-8854-2515A8C0DA09}">
      <dgm:prSet/>
      <dgm:spPr/>
      <dgm:t>
        <a:bodyPr/>
        <a:lstStyle/>
        <a:p>
          <a:endParaRPr lang="en-US"/>
        </a:p>
      </dgm:t>
    </dgm:pt>
    <dgm:pt modelId="{85106783-FAF9-45A4-AE7D-603BF2111B30}" type="sibTrans" cxnId="{9A31F359-8BA3-4529-8854-2515A8C0DA09}">
      <dgm:prSet/>
      <dgm:spPr/>
      <dgm:t>
        <a:bodyPr/>
        <a:lstStyle/>
        <a:p>
          <a:endParaRPr lang="en-US"/>
        </a:p>
      </dgm:t>
    </dgm:pt>
    <dgm:pt modelId="{548DA9B1-CE3C-405F-9300-F8C0F2E494ED}" type="pres">
      <dgm:prSet presAssocID="{5EFFD286-712A-46F9-A2CE-806EB3EC0DBF}" presName="root" presStyleCnt="0">
        <dgm:presLayoutVars>
          <dgm:dir/>
          <dgm:resizeHandles val="exact"/>
        </dgm:presLayoutVars>
      </dgm:prSet>
      <dgm:spPr/>
    </dgm:pt>
    <dgm:pt modelId="{D8745BEC-2A49-4562-8B3C-74AB16E4BB3D}" type="pres">
      <dgm:prSet presAssocID="{8113E2FF-D051-40B3-BA14-95EEDA90534C}" presName="compNode" presStyleCnt="0"/>
      <dgm:spPr/>
    </dgm:pt>
    <dgm:pt modelId="{0DFF900C-0856-42F8-9246-AEDD1ED8101D}" type="pres">
      <dgm:prSet presAssocID="{8113E2FF-D051-40B3-BA14-95EEDA90534C}" presName="bgRect" presStyleLbl="bgShp" presStyleIdx="0" presStyleCnt="3"/>
      <dgm:spPr/>
    </dgm:pt>
    <dgm:pt modelId="{DD613A2F-4472-40E8-8A39-C73FCB8F6BDC}" type="pres">
      <dgm:prSet presAssocID="{8113E2FF-D051-40B3-BA14-95EEDA90534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27DA69BC-B667-437A-9A78-3D0FCB0E287E}" type="pres">
      <dgm:prSet presAssocID="{8113E2FF-D051-40B3-BA14-95EEDA90534C}" presName="spaceRect" presStyleCnt="0"/>
      <dgm:spPr/>
    </dgm:pt>
    <dgm:pt modelId="{C7F1239E-18A2-45B0-A992-57270B1393EE}" type="pres">
      <dgm:prSet presAssocID="{8113E2FF-D051-40B3-BA14-95EEDA90534C}" presName="parTx" presStyleLbl="revTx" presStyleIdx="0" presStyleCnt="4">
        <dgm:presLayoutVars>
          <dgm:chMax val="0"/>
          <dgm:chPref val="0"/>
        </dgm:presLayoutVars>
      </dgm:prSet>
      <dgm:spPr/>
    </dgm:pt>
    <dgm:pt modelId="{385048B4-1CE6-43E4-B2F9-E6AF4E291950}" type="pres">
      <dgm:prSet presAssocID="{990DD994-AC44-41BE-A85E-01FD3542987A}" presName="sibTrans" presStyleCnt="0"/>
      <dgm:spPr/>
    </dgm:pt>
    <dgm:pt modelId="{569C759B-70F4-4DDC-B2AD-45F1D8D255F3}" type="pres">
      <dgm:prSet presAssocID="{F6A37A2F-0EE8-48E0-B17B-CBFD75B02CDB}" presName="compNode" presStyleCnt="0"/>
      <dgm:spPr/>
    </dgm:pt>
    <dgm:pt modelId="{644D51EA-5198-4582-A0D4-9F8F9F26DAFC}" type="pres">
      <dgm:prSet presAssocID="{F6A37A2F-0EE8-48E0-B17B-CBFD75B02CDB}" presName="bgRect" presStyleLbl="bgShp" presStyleIdx="1" presStyleCnt="3"/>
      <dgm:spPr/>
    </dgm:pt>
    <dgm:pt modelId="{03D1EBD8-35AF-49FE-9BAD-D2A64814D056}" type="pres">
      <dgm:prSet presAssocID="{F6A37A2F-0EE8-48E0-B17B-CBFD75B02C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E6F44D58-DF20-4D3C-945A-1316713272CE}" type="pres">
      <dgm:prSet presAssocID="{F6A37A2F-0EE8-48E0-B17B-CBFD75B02CDB}" presName="spaceRect" presStyleCnt="0"/>
      <dgm:spPr/>
    </dgm:pt>
    <dgm:pt modelId="{FEDDF144-DCA7-47FD-BB17-F26885B3E382}" type="pres">
      <dgm:prSet presAssocID="{F6A37A2F-0EE8-48E0-B17B-CBFD75B02CDB}" presName="parTx" presStyleLbl="revTx" presStyleIdx="1" presStyleCnt="4">
        <dgm:presLayoutVars>
          <dgm:chMax val="0"/>
          <dgm:chPref val="0"/>
        </dgm:presLayoutVars>
      </dgm:prSet>
      <dgm:spPr/>
    </dgm:pt>
    <dgm:pt modelId="{EE5A8F7C-4CDA-4899-943C-D8807B6D5C93}" type="pres">
      <dgm:prSet presAssocID="{F6A37A2F-0EE8-48E0-B17B-CBFD75B02CDB}" presName="desTx" presStyleLbl="revTx" presStyleIdx="2" presStyleCnt="4">
        <dgm:presLayoutVars/>
      </dgm:prSet>
      <dgm:spPr/>
    </dgm:pt>
    <dgm:pt modelId="{3B58129E-64D4-421B-84B9-52E094A699AE}" type="pres">
      <dgm:prSet presAssocID="{211632BB-6993-4F41-9F71-DAAAA644139A}" presName="sibTrans" presStyleCnt="0"/>
      <dgm:spPr/>
    </dgm:pt>
    <dgm:pt modelId="{957B09AC-EA67-4707-B4E2-EDC15B92FD67}" type="pres">
      <dgm:prSet presAssocID="{47D0CD69-AB5B-4A5A-845B-FDBE571A6074}" presName="compNode" presStyleCnt="0"/>
      <dgm:spPr/>
    </dgm:pt>
    <dgm:pt modelId="{276EBC14-8A07-4913-A4C0-E10F94A6C600}" type="pres">
      <dgm:prSet presAssocID="{47D0CD69-AB5B-4A5A-845B-FDBE571A6074}" presName="bgRect" presStyleLbl="bgShp" presStyleIdx="2" presStyleCnt="3"/>
      <dgm:spPr/>
    </dgm:pt>
    <dgm:pt modelId="{1DD12369-AA7B-4AB5-82B0-7385E528CE0D}" type="pres">
      <dgm:prSet presAssocID="{47D0CD69-AB5B-4A5A-845B-FDBE571A607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dium"/>
        </a:ext>
      </dgm:extLst>
    </dgm:pt>
    <dgm:pt modelId="{3CA9C7FC-21DA-4A2D-84C3-D98EBDEB49CA}" type="pres">
      <dgm:prSet presAssocID="{47D0CD69-AB5B-4A5A-845B-FDBE571A6074}" presName="spaceRect" presStyleCnt="0"/>
      <dgm:spPr/>
    </dgm:pt>
    <dgm:pt modelId="{F8EF1D14-52FF-4230-ACD8-28AE800296ED}" type="pres">
      <dgm:prSet presAssocID="{47D0CD69-AB5B-4A5A-845B-FDBE571A6074}" presName="parTx" presStyleLbl="revTx" presStyleIdx="3" presStyleCnt="4">
        <dgm:presLayoutVars>
          <dgm:chMax val="0"/>
          <dgm:chPref val="0"/>
        </dgm:presLayoutVars>
      </dgm:prSet>
      <dgm:spPr/>
    </dgm:pt>
  </dgm:ptLst>
  <dgm:cxnLst>
    <dgm:cxn modelId="{2F5A9113-E35E-43CE-8BA8-7DA2D91145D4}" type="presOf" srcId="{6548884B-4E28-409F-91D8-E7528B9125BC}" destId="{EE5A8F7C-4CDA-4899-943C-D8807B6D5C93}" srcOrd="0" destOrd="1" presId="urn:microsoft.com/office/officeart/2018/2/layout/IconVerticalSolidList"/>
    <dgm:cxn modelId="{9C830B2B-03D5-4604-B82A-C2171E0469BE}" type="presOf" srcId="{F6A37A2F-0EE8-48E0-B17B-CBFD75B02CDB}" destId="{FEDDF144-DCA7-47FD-BB17-F26885B3E382}" srcOrd="0" destOrd="0" presId="urn:microsoft.com/office/officeart/2018/2/layout/IconVerticalSolidList"/>
    <dgm:cxn modelId="{AB38792B-9B4A-45DB-842E-178E9F4BE72F}" srcId="{5EFFD286-712A-46F9-A2CE-806EB3EC0DBF}" destId="{F6A37A2F-0EE8-48E0-B17B-CBFD75B02CDB}" srcOrd="1" destOrd="0" parTransId="{111AA528-C3F5-4CBF-909F-C1A819969F80}" sibTransId="{211632BB-6993-4F41-9F71-DAAAA644139A}"/>
    <dgm:cxn modelId="{9300652D-D643-46C5-BA7F-E586E6A7EC54}" srcId="{F6A37A2F-0EE8-48E0-B17B-CBFD75B02CDB}" destId="{6548884B-4E28-409F-91D8-E7528B9125BC}" srcOrd="1" destOrd="0" parTransId="{1B8B8AB7-86E4-4D19-8EDF-F2B15B9A53BD}" sibTransId="{30AEB27A-D613-4A6F-BF14-093D040D34FD}"/>
    <dgm:cxn modelId="{541AEF32-96E0-4512-AF43-E2F17FDA23F3}" srcId="{F6A37A2F-0EE8-48E0-B17B-CBFD75B02CDB}" destId="{BAA23245-88E8-445A-A45A-A09E2C68109C}" srcOrd="0" destOrd="0" parTransId="{04160D6E-5468-4684-A212-D73CD7ABD217}" sibTransId="{2EA939FC-6B47-4175-B817-E611094CE356}"/>
    <dgm:cxn modelId="{26258A6F-7E3F-4522-9FC4-7BE15372456E}" type="presOf" srcId="{47D0CD69-AB5B-4A5A-845B-FDBE571A6074}" destId="{F8EF1D14-52FF-4230-ACD8-28AE800296ED}" srcOrd="0" destOrd="0" presId="urn:microsoft.com/office/officeart/2018/2/layout/IconVerticalSolidList"/>
    <dgm:cxn modelId="{9A31F359-8BA3-4529-8854-2515A8C0DA09}" srcId="{5EFFD286-712A-46F9-A2CE-806EB3EC0DBF}" destId="{47D0CD69-AB5B-4A5A-845B-FDBE571A6074}" srcOrd="2" destOrd="0" parTransId="{49C966D3-53FB-416E-9C4D-4B7E0E23A509}" sibTransId="{85106783-FAF9-45A4-AE7D-603BF2111B30}"/>
    <dgm:cxn modelId="{89C3DF9C-BCA6-4B8E-8ACC-60AE863872E2}" type="presOf" srcId="{5EFFD286-712A-46F9-A2CE-806EB3EC0DBF}" destId="{548DA9B1-CE3C-405F-9300-F8C0F2E494ED}" srcOrd="0" destOrd="0" presId="urn:microsoft.com/office/officeart/2018/2/layout/IconVerticalSolidList"/>
    <dgm:cxn modelId="{8412FBEC-94C5-4A8F-AEC0-B4942C655AA6}" srcId="{5EFFD286-712A-46F9-A2CE-806EB3EC0DBF}" destId="{8113E2FF-D051-40B3-BA14-95EEDA90534C}" srcOrd="0" destOrd="0" parTransId="{16409B6C-9F46-4293-BF0A-42B052C3CB67}" sibTransId="{990DD994-AC44-41BE-A85E-01FD3542987A}"/>
    <dgm:cxn modelId="{257424F2-BD20-407D-94F2-2AB2772D1A02}" type="presOf" srcId="{BAA23245-88E8-445A-A45A-A09E2C68109C}" destId="{EE5A8F7C-4CDA-4899-943C-D8807B6D5C93}" srcOrd="0" destOrd="0" presId="urn:microsoft.com/office/officeart/2018/2/layout/IconVerticalSolidList"/>
    <dgm:cxn modelId="{DE41F4F2-D708-4C5E-944B-C737B4E4E318}" type="presOf" srcId="{8113E2FF-D051-40B3-BA14-95EEDA90534C}" destId="{C7F1239E-18A2-45B0-A992-57270B1393EE}" srcOrd="0" destOrd="0" presId="urn:microsoft.com/office/officeart/2018/2/layout/IconVerticalSolidList"/>
    <dgm:cxn modelId="{1E2A0303-DBE4-480F-8CEF-804B6041810F}" type="presParOf" srcId="{548DA9B1-CE3C-405F-9300-F8C0F2E494ED}" destId="{D8745BEC-2A49-4562-8B3C-74AB16E4BB3D}" srcOrd="0" destOrd="0" presId="urn:microsoft.com/office/officeart/2018/2/layout/IconVerticalSolidList"/>
    <dgm:cxn modelId="{149099CE-2F1A-43D3-9BC6-6B5E9F42AA5E}" type="presParOf" srcId="{D8745BEC-2A49-4562-8B3C-74AB16E4BB3D}" destId="{0DFF900C-0856-42F8-9246-AEDD1ED8101D}" srcOrd="0" destOrd="0" presId="urn:microsoft.com/office/officeart/2018/2/layout/IconVerticalSolidList"/>
    <dgm:cxn modelId="{2A7CD70E-23AF-4126-871B-162000EE638F}" type="presParOf" srcId="{D8745BEC-2A49-4562-8B3C-74AB16E4BB3D}" destId="{DD613A2F-4472-40E8-8A39-C73FCB8F6BDC}" srcOrd="1" destOrd="0" presId="urn:microsoft.com/office/officeart/2018/2/layout/IconVerticalSolidList"/>
    <dgm:cxn modelId="{6ADE5D50-25E9-4230-9816-B3F45B166DE8}" type="presParOf" srcId="{D8745BEC-2A49-4562-8B3C-74AB16E4BB3D}" destId="{27DA69BC-B667-437A-9A78-3D0FCB0E287E}" srcOrd="2" destOrd="0" presId="urn:microsoft.com/office/officeart/2018/2/layout/IconVerticalSolidList"/>
    <dgm:cxn modelId="{E3DBFC8E-AFDC-4F5D-BB59-DDCD2A299008}" type="presParOf" srcId="{D8745BEC-2A49-4562-8B3C-74AB16E4BB3D}" destId="{C7F1239E-18A2-45B0-A992-57270B1393EE}" srcOrd="3" destOrd="0" presId="urn:microsoft.com/office/officeart/2018/2/layout/IconVerticalSolidList"/>
    <dgm:cxn modelId="{4F0655DC-406A-48C4-B457-FD6DB23B81DC}" type="presParOf" srcId="{548DA9B1-CE3C-405F-9300-F8C0F2E494ED}" destId="{385048B4-1CE6-43E4-B2F9-E6AF4E291950}" srcOrd="1" destOrd="0" presId="urn:microsoft.com/office/officeart/2018/2/layout/IconVerticalSolidList"/>
    <dgm:cxn modelId="{4B04EA80-2D58-41D1-91AD-AB842EEB4BA5}" type="presParOf" srcId="{548DA9B1-CE3C-405F-9300-F8C0F2E494ED}" destId="{569C759B-70F4-4DDC-B2AD-45F1D8D255F3}" srcOrd="2" destOrd="0" presId="urn:microsoft.com/office/officeart/2018/2/layout/IconVerticalSolidList"/>
    <dgm:cxn modelId="{D2F68178-BEE4-4745-BF02-BBB56FE1D172}" type="presParOf" srcId="{569C759B-70F4-4DDC-B2AD-45F1D8D255F3}" destId="{644D51EA-5198-4582-A0D4-9F8F9F26DAFC}" srcOrd="0" destOrd="0" presId="urn:microsoft.com/office/officeart/2018/2/layout/IconVerticalSolidList"/>
    <dgm:cxn modelId="{7053AAAE-7578-4588-AAE0-7B73973405E4}" type="presParOf" srcId="{569C759B-70F4-4DDC-B2AD-45F1D8D255F3}" destId="{03D1EBD8-35AF-49FE-9BAD-D2A64814D056}" srcOrd="1" destOrd="0" presId="urn:microsoft.com/office/officeart/2018/2/layout/IconVerticalSolidList"/>
    <dgm:cxn modelId="{4F268FC6-2AB6-4C4F-8C20-EAABEA819765}" type="presParOf" srcId="{569C759B-70F4-4DDC-B2AD-45F1D8D255F3}" destId="{E6F44D58-DF20-4D3C-945A-1316713272CE}" srcOrd="2" destOrd="0" presId="urn:microsoft.com/office/officeart/2018/2/layout/IconVerticalSolidList"/>
    <dgm:cxn modelId="{E6E48115-D4C4-4BFA-BC78-146349C33DDE}" type="presParOf" srcId="{569C759B-70F4-4DDC-B2AD-45F1D8D255F3}" destId="{FEDDF144-DCA7-47FD-BB17-F26885B3E382}" srcOrd="3" destOrd="0" presId="urn:microsoft.com/office/officeart/2018/2/layout/IconVerticalSolidList"/>
    <dgm:cxn modelId="{83AC70F9-CFB5-4A2F-BA1C-021AE7D953A3}" type="presParOf" srcId="{569C759B-70F4-4DDC-B2AD-45F1D8D255F3}" destId="{EE5A8F7C-4CDA-4899-943C-D8807B6D5C93}" srcOrd="4" destOrd="0" presId="urn:microsoft.com/office/officeart/2018/2/layout/IconVerticalSolidList"/>
    <dgm:cxn modelId="{BED634FC-7F5C-48E9-9910-16B2DD941568}" type="presParOf" srcId="{548DA9B1-CE3C-405F-9300-F8C0F2E494ED}" destId="{3B58129E-64D4-421B-84B9-52E094A699AE}" srcOrd="3" destOrd="0" presId="urn:microsoft.com/office/officeart/2018/2/layout/IconVerticalSolidList"/>
    <dgm:cxn modelId="{D945CB85-D4C1-49AB-A743-B17A4C0C2142}" type="presParOf" srcId="{548DA9B1-CE3C-405F-9300-F8C0F2E494ED}" destId="{957B09AC-EA67-4707-B4E2-EDC15B92FD67}" srcOrd="4" destOrd="0" presId="urn:microsoft.com/office/officeart/2018/2/layout/IconVerticalSolidList"/>
    <dgm:cxn modelId="{16D403D1-0999-4D43-B582-0CF0C7AF2EE0}" type="presParOf" srcId="{957B09AC-EA67-4707-B4E2-EDC15B92FD67}" destId="{276EBC14-8A07-4913-A4C0-E10F94A6C600}" srcOrd="0" destOrd="0" presId="urn:microsoft.com/office/officeart/2018/2/layout/IconVerticalSolidList"/>
    <dgm:cxn modelId="{5D68FD92-27B7-4CB4-9CF8-9A6273B391C5}" type="presParOf" srcId="{957B09AC-EA67-4707-B4E2-EDC15B92FD67}" destId="{1DD12369-AA7B-4AB5-82B0-7385E528CE0D}" srcOrd="1" destOrd="0" presId="urn:microsoft.com/office/officeart/2018/2/layout/IconVerticalSolidList"/>
    <dgm:cxn modelId="{20F96C0D-26CC-41C7-84B8-7BE3A772A71C}" type="presParOf" srcId="{957B09AC-EA67-4707-B4E2-EDC15B92FD67}" destId="{3CA9C7FC-21DA-4A2D-84C3-D98EBDEB49CA}" srcOrd="2" destOrd="0" presId="urn:microsoft.com/office/officeart/2018/2/layout/IconVerticalSolidList"/>
    <dgm:cxn modelId="{9C56BA49-D57A-4E76-8141-24CE2934A3C9}" type="presParOf" srcId="{957B09AC-EA67-4707-B4E2-EDC15B92FD67}" destId="{F8EF1D14-52FF-4230-ACD8-28AE800296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F900C-0856-42F8-9246-AEDD1ED8101D}">
      <dsp:nvSpPr>
        <dsp:cNvPr id="0" name=""/>
        <dsp:cNvSpPr/>
      </dsp:nvSpPr>
      <dsp:spPr>
        <a:xfrm>
          <a:off x="0" y="574"/>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13A2F-4472-40E8-8A39-C73FCB8F6BDC}">
      <dsp:nvSpPr>
        <dsp:cNvPr id="0" name=""/>
        <dsp:cNvSpPr/>
      </dsp:nvSpPr>
      <dsp:spPr>
        <a:xfrm>
          <a:off x="406904" y="303230"/>
          <a:ext cx="739825" cy="73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7F1239E-18A2-45B0-A992-57270B1393EE}">
      <dsp:nvSpPr>
        <dsp:cNvPr id="0" name=""/>
        <dsp:cNvSpPr/>
      </dsp:nvSpPr>
      <dsp:spPr>
        <a:xfrm>
          <a:off x="1553633" y="574"/>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800100">
            <a:lnSpc>
              <a:spcPct val="90000"/>
            </a:lnSpc>
            <a:spcBef>
              <a:spcPct val="0"/>
            </a:spcBef>
            <a:spcAft>
              <a:spcPct val="35000"/>
            </a:spcAft>
            <a:buNone/>
          </a:pPr>
          <a:r>
            <a:rPr lang="en-US" sz="1800" kern="1200"/>
            <a:t>A strategic communication process that relies on building relationships between organizations, partners and the people they are trying to reach in order to motivate them to carry your message. </a:t>
          </a:r>
        </a:p>
      </dsp:txBody>
      <dsp:txXfrm>
        <a:off x="1553633" y="574"/>
        <a:ext cx="5458736" cy="1345137"/>
      </dsp:txXfrm>
    </dsp:sp>
    <dsp:sp modelId="{644D51EA-5198-4582-A0D4-9F8F9F26DAFC}">
      <dsp:nvSpPr>
        <dsp:cNvPr id="0" name=""/>
        <dsp:cNvSpPr/>
      </dsp:nvSpPr>
      <dsp:spPr>
        <a:xfrm>
          <a:off x="0" y="1681996"/>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D1EBD8-35AF-49FE-9BAD-D2A64814D056}">
      <dsp:nvSpPr>
        <dsp:cNvPr id="0" name=""/>
        <dsp:cNvSpPr/>
      </dsp:nvSpPr>
      <dsp:spPr>
        <a:xfrm>
          <a:off x="406904" y="1984652"/>
          <a:ext cx="739825" cy="73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EDDF144-DCA7-47FD-BB17-F26885B3E382}">
      <dsp:nvSpPr>
        <dsp:cNvPr id="0" name=""/>
        <dsp:cNvSpPr/>
      </dsp:nvSpPr>
      <dsp:spPr>
        <a:xfrm>
          <a:off x="1553633" y="1681996"/>
          <a:ext cx="315556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800100">
            <a:lnSpc>
              <a:spcPct val="90000"/>
            </a:lnSpc>
            <a:spcBef>
              <a:spcPct val="0"/>
            </a:spcBef>
            <a:spcAft>
              <a:spcPct val="35000"/>
            </a:spcAft>
            <a:buNone/>
          </a:pPr>
          <a:r>
            <a:rPr lang="en-US" sz="1800" kern="1200"/>
            <a:t>Build relationships with people, places and organizations that reach your key audiences.</a:t>
          </a:r>
        </a:p>
      </dsp:txBody>
      <dsp:txXfrm>
        <a:off x="1553633" y="1681996"/>
        <a:ext cx="3155566" cy="1345137"/>
      </dsp:txXfrm>
    </dsp:sp>
    <dsp:sp modelId="{EE5A8F7C-4CDA-4899-943C-D8807B6D5C93}">
      <dsp:nvSpPr>
        <dsp:cNvPr id="0" name=""/>
        <dsp:cNvSpPr/>
      </dsp:nvSpPr>
      <dsp:spPr>
        <a:xfrm>
          <a:off x="4709200" y="1681996"/>
          <a:ext cx="2303169"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533400">
            <a:lnSpc>
              <a:spcPct val="90000"/>
            </a:lnSpc>
            <a:spcBef>
              <a:spcPct val="0"/>
            </a:spcBef>
            <a:spcAft>
              <a:spcPct val="35000"/>
            </a:spcAft>
            <a:buNone/>
          </a:pPr>
          <a:r>
            <a:rPr lang="en-US" sz="1200" kern="1200"/>
            <a:t>Includes public and private sector partners, and the media.</a:t>
          </a:r>
        </a:p>
        <a:p>
          <a:pPr marL="0" lvl="0" indent="0" algn="l" defTabSz="533400">
            <a:lnSpc>
              <a:spcPct val="90000"/>
            </a:lnSpc>
            <a:spcBef>
              <a:spcPct val="0"/>
            </a:spcBef>
            <a:spcAft>
              <a:spcPct val="35000"/>
            </a:spcAft>
            <a:buNone/>
          </a:pPr>
          <a:r>
            <a:rPr lang="en-US" sz="1200" kern="1200"/>
            <a:t>Use word of mouth strategies and engage “influencers”</a:t>
          </a:r>
        </a:p>
      </dsp:txBody>
      <dsp:txXfrm>
        <a:off x="4709200" y="1681996"/>
        <a:ext cx="2303169" cy="1345137"/>
      </dsp:txXfrm>
    </dsp:sp>
    <dsp:sp modelId="{276EBC14-8A07-4913-A4C0-E10F94A6C600}">
      <dsp:nvSpPr>
        <dsp:cNvPr id="0" name=""/>
        <dsp:cNvSpPr/>
      </dsp:nvSpPr>
      <dsp:spPr>
        <a:xfrm>
          <a:off x="0" y="3363418"/>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D12369-AA7B-4AB5-82B0-7385E528CE0D}">
      <dsp:nvSpPr>
        <dsp:cNvPr id="0" name=""/>
        <dsp:cNvSpPr/>
      </dsp:nvSpPr>
      <dsp:spPr>
        <a:xfrm>
          <a:off x="406904" y="3666074"/>
          <a:ext cx="739825" cy="73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EF1D14-52FF-4230-ACD8-28AE800296ED}">
      <dsp:nvSpPr>
        <dsp:cNvPr id="0" name=""/>
        <dsp:cNvSpPr/>
      </dsp:nvSpPr>
      <dsp:spPr>
        <a:xfrm>
          <a:off x="1553633" y="3363418"/>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800100">
            <a:lnSpc>
              <a:spcPct val="90000"/>
            </a:lnSpc>
            <a:spcBef>
              <a:spcPct val="0"/>
            </a:spcBef>
            <a:spcAft>
              <a:spcPct val="35000"/>
            </a:spcAft>
            <a:buNone/>
          </a:pPr>
          <a:r>
            <a:rPr lang="en-US" sz="1800" kern="1200"/>
            <a:t>Work with champions.</a:t>
          </a:r>
        </a:p>
      </dsp:txBody>
      <dsp:txXfrm>
        <a:off x="1553633" y="3363418"/>
        <a:ext cx="5458736" cy="134513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FC4DD-2CD5-4738-B6C6-40832DD02F3E}"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97B941-967F-4308-B253-F22E97F2B7DE}" type="slidenum">
              <a:rPr lang="en-US" smtClean="0"/>
              <a:t>‹#›</a:t>
            </a:fld>
            <a:endParaRPr lang="en-US"/>
          </a:p>
        </p:txBody>
      </p:sp>
    </p:spTree>
    <p:extLst>
      <p:ext uri="{BB962C8B-B14F-4D97-AF65-F5344CB8AC3E}">
        <p14:creationId xmlns:p14="http://schemas.microsoft.com/office/powerpoint/2010/main" val="346348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a:t>
            </a:r>
            <a:r>
              <a:rPr lang="en-US" baseline="0"/>
              <a:t>my name is Maddie brady and I am with the American medical Association. I am thrilled to welcome all of you to a webinar that is part of the Learning Collaborative to Address Diabetes Prevention jointly hosted by the American College of Preventive Medicine, the American Medical Association, and the Black Women’s Health Imperative. </a:t>
            </a:r>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25925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a:solidFill>
                  <a:srgbClr val="000000"/>
                </a:solidFill>
                <a:effectLst/>
                <a:latin typeface="arial, sans-serif"/>
              </a:rPr>
              <a:t>BWHI became an approved distance learning provider last year, and we also received approval on our curriculum which was culturally tailored for Black women. One of the other big milestones that we achieved was the development of our BWHI App. It is a culmination of several different resources, including virtual classes and public communities in which we share health and wellness content. I will share more about the features shortly. </a:t>
            </a:r>
            <a:r>
              <a:rPr lang="en-US" b="0" i="0">
                <a:solidFill>
                  <a:srgbClr val="000000"/>
                </a:solidFill>
                <a:effectLst/>
                <a:latin typeface="Lato" panose="020F0502020204030203" pitchFamily="34" charset="0"/>
              </a:rPr>
              <a:t>In partnership with AARP, we identified two rural cities and two urban cities where we hosted virtual events to introduce the BWHI App, the CYL² virtual classes and enroll eligible participants. Those cities were Tuscaloosa, AL; Natchitoches, LA; Detroit, MI, and Atlanta, GA. </a:t>
            </a:r>
            <a:r>
              <a:rPr lang="en-US" b="0" i="0">
                <a:solidFill>
                  <a:srgbClr val="000000"/>
                </a:solidFill>
                <a:effectLst/>
                <a:latin typeface="Arial" panose="020B0604020202020204" pitchFamily="34" charset="0"/>
              </a:rPr>
              <a:t>While we only expected to enroll participants from these selected cities, we received responses from all over the world and made the decision to open enrollment to anyone who was eligible.</a:t>
            </a:r>
            <a:r>
              <a:rPr lang="en-US" b="0" i="0">
                <a:solidFill>
                  <a:srgbClr val="000000"/>
                </a:solidFill>
                <a:effectLst/>
                <a:latin typeface="Lato" panose="020F0502020204030203" pitchFamily="34" charset="0"/>
              </a:rPr>
              <a:t>    </a:t>
            </a:r>
            <a:br>
              <a:rPr lang="en-US" b="0" i="0">
                <a:solidFill>
                  <a:srgbClr val="000000"/>
                </a:solidFill>
                <a:effectLst/>
                <a:latin typeface="Lato" panose="020F0502020204030203" pitchFamily="34" charset="0"/>
              </a:rPr>
            </a:br>
            <a:r>
              <a:rPr lang="en-US" b="0" i="0">
                <a:solidFill>
                  <a:srgbClr val="000000"/>
                </a:solidFill>
                <a:effectLst/>
                <a:latin typeface="arial, sans-serif"/>
              </a:rPr>
              <a:t> </a:t>
            </a:r>
            <a:endParaRPr lang="en-US" b="0" i="0">
              <a:solidFill>
                <a:srgbClr val="000000"/>
              </a:solidFill>
              <a:effectLst/>
              <a:latin typeface="Lato" panose="020F0502020204030203" pitchFamily="34" charset="0"/>
            </a:endParaRPr>
          </a:p>
          <a:p>
            <a:pPr algn="l"/>
            <a:r>
              <a:rPr lang="en-US" b="0" i="0">
                <a:solidFill>
                  <a:srgbClr val="000000"/>
                </a:solidFill>
                <a:effectLst/>
                <a:latin typeface="arial, sans-serif"/>
              </a:rPr>
              <a:t>Our lifestyle coaches are able to facilitate the CYL² classes directly within the App itself. We have already begun piloting these yearlong classes within the App and will be starting a few new classes in January 2021.</a:t>
            </a:r>
            <a:endParaRPr lang="en-US" b="0" i="0">
              <a:solidFill>
                <a:srgbClr val="000000"/>
              </a:solidFill>
              <a:effectLst/>
              <a:latin typeface="Lato" panose="020F050202020403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180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b="0" i="0">
                <a:solidFill>
                  <a:srgbClr val="000000"/>
                </a:solidFill>
                <a:effectLst/>
                <a:latin typeface="Arial" panose="020B0604020202020204" pitchFamily="34" charset="0"/>
              </a:rPr>
              <a:t>With Black Women and Latinas being the priority populations for the Black Women’s Health Imperative, it is important that we offer content that is culturally relevant.</a:t>
            </a:r>
          </a:p>
          <a:p>
            <a:pPr marL="0" marR="0" algn="l">
              <a:spcBef>
                <a:spcPts val="0"/>
              </a:spcBef>
              <a:spcAft>
                <a:spcPts val="0"/>
              </a:spcAft>
            </a:pPr>
            <a:endParaRPr lang="en-US" b="0" i="0">
              <a:solidFill>
                <a:srgbClr val="000000"/>
              </a:solidFill>
              <a:effectLst/>
              <a:latin typeface="Calibri" panose="020F0502020204030204" pitchFamily="34" charset="0"/>
            </a:endParaRPr>
          </a:p>
          <a:p>
            <a:pPr marL="0" marR="0" algn="l">
              <a:spcBef>
                <a:spcPts val="0"/>
              </a:spcBef>
              <a:spcAft>
                <a:spcPts val="0"/>
              </a:spcAft>
            </a:pPr>
            <a:r>
              <a:rPr lang="en-US" b="0" i="0">
                <a:solidFill>
                  <a:srgbClr val="000000"/>
                </a:solidFill>
                <a:effectLst/>
                <a:latin typeface="Arial" panose="020B0604020202020204" pitchFamily="34" charset="0"/>
              </a:rPr>
              <a:t>In order to design a curriculum for Black women, we wanted it to be developed by Black women. So, we obtained feedback from existing participants, lifestyle coaches, and responses from virtual event attendees. Our research led us to creating additional content around emotional wellness, financial wellness, and self-care. Our lifestyle coaches can now facilitate conversations around topics such as Chronic Stress, Intersectionality, and Lived Experience; Practicing Self-Care for Life; Aging Like a Fine Wine (which includes content about hormonal changes and impact on your health and weight); and What's Money Got to Do with It? when it comes to discovering and maintaining financial wellness. </a:t>
            </a:r>
            <a:endParaRPr lang="en-US" b="0" i="0">
              <a:solidFill>
                <a:srgbClr val="000000"/>
              </a:solidFill>
              <a:effectLst/>
              <a:latin typeface="Calibri" panose="020F0502020204030204" pitchFamily="34" charset="0"/>
            </a:endParaRPr>
          </a:p>
          <a:p>
            <a:pPr marL="0" marR="0" algn="l">
              <a:spcBef>
                <a:spcPts val="0"/>
              </a:spcBef>
              <a:spcAft>
                <a:spcPts val="0"/>
              </a:spcAft>
            </a:pPr>
            <a:r>
              <a:rPr lang="en-US" b="0" i="0">
                <a:solidFill>
                  <a:srgbClr val="000000"/>
                </a:solidFill>
                <a:effectLst/>
                <a:latin typeface="Times New Roman" panose="02020603050405020304" pitchFamily="18" charset="0"/>
              </a:rPr>
              <a:t> </a:t>
            </a:r>
            <a:endParaRPr lang="en-US" b="0" i="0">
              <a:solidFill>
                <a:srgbClr val="000000"/>
              </a:solidFill>
              <a:effectLst/>
              <a:latin typeface="Calibri" panose="020F0502020204030204" pitchFamily="34" charset="0"/>
            </a:endParaRPr>
          </a:p>
          <a:p>
            <a:pPr marL="0" marR="0" algn="l">
              <a:spcBef>
                <a:spcPts val="0"/>
              </a:spcBef>
              <a:spcAft>
                <a:spcPts val="0"/>
              </a:spcAft>
            </a:pPr>
            <a:r>
              <a:rPr lang="en-US" b="0" i="0">
                <a:solidFill>
                  <a:srgbClr val="000000"/>
                </a:solidFill>
                <a:effectLst/>
                <a:latin typeface="Arial" panose="020B0604020202020204" pitchFamily="34" charset="0"/>
              </a:rPr>
              <a:t>The curriculum went through an extensive review and approval process by CDC prior to delivering the content to participants.</a:t>
            </a:r>
            <a:endParaRPr lang="en-US" b="0" i="0">
              <a:solidFill>
                <a:srgbClr val="000000"/>
              </a:solidFill>
              <a:effectLst/>
              <a:latin typeface="Calibri" panose="020F0502020204030204" pitchFamily="34" charset="0"/>
            </a:endParaRPr>
          </a:p>
          <a:p>
            <a:pPr marL="0" marR="0" algn="l">
              <a:spcBef>
                <a:spcPts val="0"/>
              </a:spcBef>
              <a:spcAft>
                <a:spcPts val="0"/>
              </a:spcAft>
            </a:pPr>
            <a:r>
              <a:rPr lang="en-US" b="0" i="0">
                <a:solidFill>
                  <a:srgbClr val="000000"/>
                </a:solidFill>
                <a:effectLst/>
                <a:latin typeface="Times New Roman" panose="02020603050405020304" pitchFamily="18" charset="0"/>
              </a:rPr>
              <a:t> </a:t>
            </a:r>
            <a:endParaRPr lang="en-US" b="0" i="0">
              <a:solidFill>
                <a:srgbClr val="000000"/>
              </a:solidFill>
              <a:effectLst/>
              <a:latin typeface="Calibri" panose="020F0502020204030204" pitchFamily="34" charset="0"/>
            </a:endParaRPr>
          </a:p>
          <a:p>
            <a:pPr marL="0" marR="0" algn="l">
              <a:spcBef>
                <a:spcPts val="0"/>
              </a:spcBef>
              <a:spcAft>
                <a:spcPts val="0"/>
              </a:spcAft>
            </a:pPr>
            <a:r>
              <a:rPr lang="en-US" b="0" i="0">
                <a:solidFill>
                  <a:srgbClr val="000000"/>
                </a:solidFill>
                <a:effectLst/>
                <a:latin typeface="Arial" panose="020B0604020202020204" pitchFamily="34" charset="0"/>
              </a:rPr>
              <a:t>We are currently following the same process for tailoring the curriculum for the Latinx population and general population.</a:t>
            </a:r>
            <a:endParaRPr lang="en-US" b="0" i="0">
              <a:solidFill>
                <a:srgbClr val="000000"/>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0777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arial, sans-serif"/>
              </a:rPr>
              <a:t>In addition to virtual CYL² classes led by live lifestyle coaches, the BWHI App offers public communities that function as communication hubs available to the public. A person does not have to be enrolled in a </a:t>
            </a:r>
            <a:r>
              <a:rPr lang="en-US" b="0" i="0">
                <a:solidFill>
                  <a:srgbClr val="000000"/>
                </a:solidFill>
                <a:effectLst/>
                <a:latin typeface="Lato" panose="020F0502020204030203" pitchFamily="34" charset="0"/>
              </a:rPr>
              <a:t>CYL² </a:t>
            </a:r>
            <a:r>
              <a:rPr lang="en-US" b="0" i="0">
                <a:solidFill>
                  <a:srgbClr val="000000"/>
                </a:solidFill>
                <a:effectLst/>
                <a:latin typeface="arial" panose="020B0604020202020204" pitchFamily="34" charset="0"/>
              </a:rPr>
              <a:t>program to join any of the public communities. There is also an option to create and manage private communities in those cases where we need to allow access to specific members. In all, public and private</a:t>
            </a:r>
            <a:r>
              <a:rPr lang="en-US" b="0" i="0">
                <a:solidFill>
                  <a:srgbClr val="000000"/>
                </a:solidFill>
                <a:effectLst/>
                <a:latin typeface="Lato" panose="020F0502020204030203" pitchFamily="34" charset="0"/>
              </a:rPr>
              <a:t> communities are great ways to discuss health and wellness, offer support, and have access to content about nutrition, stress, self-care, and many other topics.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685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I’m going to show you some of the communications we’ve doe to promote these initiatives.</a:t>
            </a:r>
          </a:p>
          <a:p>
            <a:endParaRPr lang="en-US"/>
          </a:p>
          <a:p>
            <a:r>
              <a:rPr lang="en-US"/>
              <a:t>First, I’d like to play you a video that we put together to showcase the app experience.</a:t>
            </a:r>
          </a:p>
          <a:p>
            <a:endParaRPr lang="en-US"/>
          </a:p>
          <a:p>
            <a:r>
              <a:rPr lang="en-US"/>
              <a:t>[Play video]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060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video was used to build awareness of and interest in the app before it was released to Google and Apple app stores. We also showcased the video during the AARP live virtual events, and some of our program partners have shown the video during their virtual events as well.</a:t>
            </a:r>
          </a:p>
          <a:p>
            <a:endParaRPr lang="en-US"/>
          </a:p>
          <a:p>
            <a:r>
              <a:rPr lang="en-US"/>
              <a:t>As was previously mentioned, we the AARP live events targeted residents in Atlanta, GA, Detroit, MI, Natchitoches, LA, and Tuscaloosa, AL. To promote these events, we developed a series of graphics – like the one pictured –The cards promoted an opportunity to join us for a discussion about committing to a lifestyle of wellness and self-care, as research has shown people are more open to the ideas of wellness and self-care than diabetes prevention. After all, if I don’t think I have diabetes or if I don’t want to believe I’m at risk, my brain is more likely to tune out the message. Meanwhile, terms like “wellness” and “self-care” sound warm and inviting.</a:t>
            </a:r>
          </a:p>
          <a:p>
            <a:endParaRPr lang="en-US"/>
          </a:p>
          <a:p>
            <a:r>
              <a:rPr lang="en-US"/>
              <a:t>In addition to the general messaging, we featured members of the panel, with different panels for each city based on speakers relevant to that region, including local news and online personalities.</a:t>
            </a:r>
          </a:p>
          <a:p>
            <a:endParaRPr lang="en-US"/>
          </a:p>
          <a:p>
            <a:r>
              <a:rPr lang="en-US"/>
              <a:t>We created social media campaigns with the materials on Facebook, Twitter, and Instagram. We also sent eblasts to our email list and worked with partners in these pilot cities to assist in getting the word out through their networks. </a:t>
            </a:r>
          </a:p>
          <a:p>
            <a:endParaRPr lang="en-US"/>
          </a:p>
          <a:p>
            <a:r>
              <a:rPr lang="en-US"/>
              <a:t>Tens of thousands of people saw the ads and many clicked our promotional links to visit our landing pages and to register for the events.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230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Beyond the virtual events we just discussed, we wanted to ensure our program partners and cohorts had a fresh supply of marketing materials they could take and use in their markets to promote their programs. This led to the creation of a new campaign including flyers, email graphics, press release templates, radio scripts, one full year of social media posts including photos and videos, and more digital and social content like graphics promoting healthy habits, such as the “Find Inner Peace” graphic in the top right. This graphic is one of many that suggests a healthy habit and offers reasons why it’s valuable.</a:t>
            </a:r>
          </a:p>
          <a:p>
            <a:endParaRPr lang="en-US"/>
          </a:p>
          <a:p>
            <a:r>
              <a:rPr lang="en-US"/>
              <a:t>Other graphics focus on language like, “Are you ready to change your life?” and “Change Your Lifestyle Today for a Healthier Tomorrow”. What we’re doing here is advertising the benefit of the program, not the goal. We COULD say join our diabetes prevention program, but that doesn’t offer a reason. So instead, we’re putting the benefit first and letting it do the talking.</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373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261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264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1748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just covered involved creating and disseminating resources to our program partners so that they had the materials they needed to get the word out without very little effort. But we would never just hand off materials and wish people luck! No, we are continuing touch bases and additional support to help minimize and roadblocks and maximize program enrollment.</a:t>
            </a:r>
          </a:p>
          <a:p>
            <a:endParaRPr lang="en-US"/>
          </a:p>
          <a:p>
            <a:r>
              <a:rPr lang="en-US"/>
              <a:t>In communications, we’re accomplishing this by offering communications technical assistance to each cohort in different ways. First, we sent a survey with key questions to see where each partner stood in terms of communications capabilities, efforts, and experiences to date. We followed that up with one-on-one support meetings to discuss best practices and opportunities specific to the partner. We’ve also disseminated best practices guides and notes to the group as a whole.</a:t>
            </a:r>
          </a:p>
          <a:p>
            <a:endParaRPr lang="en-US"/>
          </a:p>
          <a:p>
            <a:r>
              <a:rPr lang="en-US"/>
              <a:t>Regarding the app experience, we developed an onboarding procedure for lifestyle coaches, as well as experience surveys so that she can get weekly feedback on any technical issues as we pilot test the app. </a:t>
            </a:r>
          </a:p>
          <a:p>
            <a:endParaRPr lang="en-US"/>
          </a:p>
          <a:p>
            <a:r>
              <a:rPr lang="en-US"/>
              <a:t>The overall arching theme is that we are working to be a resource for partners and we’re working to ensure we have an open door policy so we can always hear and assist with overcoming challenges and celebrating milestones. After all, the best way for us to ensure the app, program enrollment, and the betterment of health in our communities moves in the right direction, is by all of us working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649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None</a:t>
            </a:r>
            <a:r>
              <a:rPr lang="en-US" baseline="0"/>
              <a:t> of the speakers have any disclosures or conflicts of interest </a:t>
            </a:r>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275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9035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None</a:t>
            </a:r>
            <a:r>
              <a:rPr lang="en-US" baseline="0"/>
              <a:t> of the speakers have any disclosures or conflicts of interest </a:t>
            </a:r>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848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READ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Acknowledge this presentation is supported by a cooperative agreement from CDC &amp; ACPM - </a:t>
            </a:r>
          </a:p>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8683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 bit of housekeeping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READ</a:t>
            </a:r>
            <a:r>
              <a:rPr lang="en-US" sz="1200" kern="1200" baseline="0">
                <a:solidFill>
                  <a:schemeClr val="tx1"/>
                </a:solidFill>
                <a:effectLst/>
                <a:latin typeface="+mn-lt"/>
                <a:ea typeface="+mn-ea"/>
                <a:cs typeface="+mn-cs"/>
              </a:rPr>
              <a:t> SLIDE </a:t>
            </a:r>
          </a:p>
          <a:p>
            <a:endParaRPr lang="en-US" sz="1200" kern="1200" baseline="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B51F47-3097-44A1-B04B-B0C880A074B0}" type="slidenum">
              <a:rPr kumimoji="0" lang="en-US"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887562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a:t>
            </a:r>
            <a:r>
              <a:rPr lang="en-GB" baseline="0"/>
              <a:t> SLIDE </a:t>
            </a:r>
            <a:endParaRPr lang="en-GB"/>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3F4FB34-C9BA-4CE1-A21E-9084504C4354}" type="slidenum">
              <a:rPr kumimoji="0" lang="en-GB"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5015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97B941-967F-4308-B253-F22E97F2B7DE}" type="slidenum">
              <a:rPr lang="en-US" smtClean="0"/>
              <a:t>12</a:t>
            </a:fld>
            <a:endParaRPr lang="en-US"/>
          </a:p>
        </p:txBody>
      </p:sp>
    </p:spTree>
    <p:extLst>
      <p:ext uri="{BB962C8B-B14F-4D97-AF65-F5344CB8AC3E}">
        <p14:creationId xmlns:p14="http://schemas.microsoft.com/office/powerpoint/2010/main" val="379602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t>TALKING POINTS</a:t>
            </a: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To</a:t>
            </a:r>
            <a:r>
              <a:rPr lang="en-US" baseline="0"/>
              <a:t> support 1705 marketing strategies, C</a:t>
            </a:r>
            <a:r>
              <a:rPr lang="en-US"/>
              <a:t>DC has develops sample promotional materials to help you spread the word about the National Diabetes Prevention Program, prediabetes, and the lifestyle change program. </a:t>
            </a:r>
            <a:r>
              <a:rPr lang="en-US" sz="1200"/>
              <a:t>Topics</a:t>
            </a:r>
            <a:r>
              <a:rPr lang="en-US" sz="1200" baseline="0"/>
              <a:t> range from specific health observances to year-round messages. </a:t>
            </a:r>
            <a:r>
              <a:rPr lang="en-US" sz="1200" noProof="0"/>
              <a:t>Each package includes sample copy and images that can help you promote the National DPP and your local lifestyle change program. Some will have a relevant theme – for example Minority Health Month for April, Mother’s Day in May, etc. – and others may be more evergreen. The </a:t>
            </a:r>
            <a:r>
              <a:rPr lang="en-US" sz="1200"/>
              <a:t>packages include a variety of communication products, some of which could include d</a:t>
            </a:r>
            <a:r>
              <a:rPr lang="en-US" noProof="0" err="1"/>
              <a:t>rop</a:t>
            </a:r>
            <a:r>
              <a:rPr lang="en-US" noProof="0"/>
              <a:t>-in articles, newsletter content, sample social media messages, radio PSAs, </a:t>
            </a:r>
            <a:r>
              <a:rPr lang="en-US" baseline="0" noProof="0"/>
              <a:t>newspaper ads, etc. Announcements will go out as new materials are posted.</a:t>
            </a:r>
            <a:endParaRPr lang="en-US" noProof="0"/>
          </a:p>
          <a:p>
            <a:pPr marL="0" indent="0">
              <a:buFont typeface="Arial" panose="020B0604020202020204" pitchFamily="34" charset="0"/>
              <a:buNone/>
            </a:pPr>
            <a:endParaRPr lang="en-US"/>
          </a:p>
          <a:p>
            <a:pPr marL="0" indent="0">
              <a:buFont typeface="Arial" panose="020B0604020202020204" pitchFamily="34" charset="0"/>
              <a:buNone/>
            </a:pPr>
            <a:r>
              <a:rPr lang="en-US"/>
              <a:t>Here are some suggestions for how you can use them:</a:t>
            </a:r>
          </a:p>
          <a:p>
            <a:pPr marL="0" indent="0">
              <a:buFont typeface="Arial" panose="020B0604020202020204" pitchFamily="34" charset="0"/>
              <a:buNone/>
            </a:pPr>
            <a:endParaRPr lang="en-US"/>
          </a:p>
          <a:p>
            <a:r>
              <a:rPr lang="en-US" sz="1200" b="1"/>
              <a:t>Drop-in Article (Long/Short):</a:t>
            </a:r>
            <a:r>
              <a:rPr lang="en-US" sz="1200"/>
              <a:t> You can post sample drop-in articles on your organization’s home page as a highlight story, include them in one of your print or online publication(s), post them to the news section of your organization’s website, and/or send them to a local newspaper or magazine. You can use shorter drop-in articles in newsletters, send them out to your email subscription lists, and/or share the articles with other groups and partner organizations.</a:t>
            </a:r>
            <a:r>
              <a:rPr lang="en-US" sz="1200" b="1"/>
              <a:t> </a:t>
            </a:r>
            <a:endParaRPr lang="en-US" sz="1200"/>
          </a:p>
          <a:p>
            <a:r>
              <a:rPr lang="en-US" sz="1200" b="1"/>
              <a:t>E-blast Copy:</a:t>
            </a:r>
            <a:r>
              <a:rPr lang="en-US" sz="1200"/>
              <a:t> You can distribute e-blasts through an email listserv or a preferred e-blast vendor to your organization’s subscribers and people who have expressed interest in the lifestyle change program. </a:t>
            </a:r>
          </a:p>
          <a:p>
            <a:r>
              <a:rPr lang="en-US" sz="1200" b="1"/>
              <a:t>Print Ads or Posters: </a:t>
            </a:r>
            <a:r>
              <a:rPr lang="en-US" sz="1200"/>
              <a:t>Use print ads or posters for placement in a local newspaper, make copies and give them out as flyers, print them and post them on bulletin boards, print and hang posters, make them into self-stand foam boards for counters, and/or place them in sessions.</a:t>
            </a:r>
            <a:r>
              <a:rPr lang="en-US" sz="1200" b="1"/>
              <a:t> </a:t>
            </a:r>
            <a:endParaRPr lang="en-US" sz="1200"/>
          </a:p>
          <a:p>
            <a:r>
              <a:rPr lang="en-US" sz="1200" b="1"/>
              <a:t>Radio PSA Script</a:t>
            </a:r>
            <a:r>
              <a:rPr lang="en-US" sz="1200"/>
              <a:t>: You can send radio PSA scripts to a local radio station and ask the station manager to have a DJ record them, read them before an event, record them for their telephone system, and/or record them and share the recordings with local pharmacies.  </a:t>
            </a:r>
          </a:p>
          <a:p>
            <a:r>
              <a:rPr lang="en-US" sz="1200" b="1"/>
              <a:t>Social Media Posts and Images:</a:t>
            </a:r>
            <a:r>
              <a:rPr lang="en-US" sz="1200"/>
              <a:t> You can share sample social media posts and images with your communications or marketing personnel to post on Facebook, Twitter, and Instagram. </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a:t>The images here are just a sample to give you a sense of what the materials will look like. If you have any questions about the packages, you can contact your CDC Project Officer and the Strategy #3 team (Alexis Williams at afw0@cdc.gov and Chelsea Echavarria at chelsea.echavarria@icfnext.com).</a:t>
            </a:r>
          </a:p>
          <a:p>
            <a:endParaRPr lang="en-US" sz="1200"/>
          </a:p>
        </p:txBody>
      </p:sp>
      <p:sp>
        <p:nvSpPr>
          <p:cNvPr id="4" name="Slide Number Placeholder 3"/>
          <p:cNvSpPr>
            <a:spLocks noGrp="1"/>
          </p:cNvSpPr>
          <p:nvPr>
            <p:ph type="sldNum" sz="quarter" idx="10"/>
          </p:nvPr>
        </p:nvSpPr>
        <p:spPr/>
        <p:txBody>
          <a:bodyPr/>
          <a:lstStyle/>
          <a:p>
            <a:fld id="{B897B941-967F-4308-B253-F22E97F2B7D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78912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97B941-967F-4308-B253-F22E97F2B7DE}" type="slidenum">
              <a:rPr lang="en-US" smtClean="0"/>
              <a:t>17</a:t>
            </a:fld>
            <a:endParaRPr lang="en-US"/>
          </a:p>
        </p:txBody>
      </p:sp>
    </p:spTree>
    <p:extLst>
      <p:ext uri="{BB962C8B-B14F-4D97-AF65-F5344CB8AC3E}">
        <p14:creationId xmlns:p14="http://schemas.microsoft.com/office/powerpoint/2010/main" val="2047898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7B941-967F-4308-B253-F22E97F2B7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082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sp>
        <p:nvSpPr>
          <p:cNvPr id="2" name="Title 1"/>
          <p:cNvSpPr>
            <a:spLocks noGrp="1"/>
          </p:cNvSpPr>
          <p:nvPr>
            <p:ph type="ctrTitle"/>
          </p:nvPr>
        </p:nvSpPr>
        <p:spPr>
          <a:xfrm>
            <a:off x="581191" y="1020431"/>
            <a:ext cx="10993549" cy="1475013"/>
          </a:xfrm>
          <a:effectLst/>
        </p:spPr>
        <p:txBody>
          <a:bodyPr anchor="b">
            <a:normAutofit/>
          </a:bodyPr>
          <a:lstStyle>
            <a:lvl1pPr>
              <a:defRPr sz="4000">
                <a:solidFill>
                  <a:schemeClr val="tx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a:p>
        </p:txBody>
      </p:sp>
      <p:sp>
        <p:nvSpPr>
          <p:cNvPr id="5" name="Footer Placeholder 4"/>
          <p:cNvSpPr>
            <a:spLocks noGrp="1"/>
          </p:cNvSpPr>
          <p:nvPr>
            <p:ph type="ftr" sz="quarter" idx="11"/>
          </p:nvPr>
        </p:nvSpPr>
        <p:spPr>
          <a:xfrm>
            <a:off x="581192" y="5486147"/>
            <a:ext cx="6917210" cy="365125"/>
          </a:xfrm>
        </p:spPr>
        <p:txBody>
          <a:bodyPr/>
          <a:lstStyle>
            <a:lvl1pPr>
              <a:defRPr lang="en-US" sz="1200" b="1" i="0" u="none" strike="noStrike" baseline="0" smtClean="0">
                <a:solidFill>
                  <a:schemeClr val="tx1"/>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pic>
        <p:nvPicPr>
          <p:cNvPr id="10" name="Picture 9" descr="ThinkstockPhotos-514134667.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565" y="3305698"/>
            <a:ext cx="2658764" cy="1772509"/>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84848" y="3305698"/>
            <a:ext cx="2658764" cy="1772509"/>
          </a:xfrm>
          <a:prstGeom prst="rect">
            <a:avLst/>
          </a:prstGeom>
        </p:spPr>
      </p:pic>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52131" y="3305698"/>
            <a:ext cx="2658501" cy="1772509"/>
          </a:xfrm>
          <a:prstGeom prst="rect">
            <a:avLst/>
          </a:prstGeom>
        </p:spPr>
      </p:pic>
      <p:pic>
        <p:nvPicPr>
          <p:cNvPr id="13" name="Picture 1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20271" y="3291741"/>
            <a:ext cx="2656259" cy="1772509"/>
          </a:xfrm>
          <a:prstGeom prst="rect">
            <a:avLst/>
          </a:prstGeom>
        </p:spPr>
      </p:pic>
      <p:pic>
        <p:nvPicPr>
          <p:cNvPr id="7" name="Picture 6" descr="HHS_CDC_RGB.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DF6420"/>
            </a:gs>
            <a:gs pos="100000">
              <a:srgbClr val="004370"/>
            </a:gs>
          </a:gsLst>
          <a:lin ang="0" scaled="0"/>
        </a:gradFill>
        <a:effectLst/>
      </p:bgPr>
    </p:bg>
    <p:spTree>
      <p:nvGrpSpPr>
        <p:cNvPr id="1" name="Shape 13"/>
        <p:cNvGrpSpPr/>
        <p:nvPr/>
      </p:nvGrpSpPr>
      <p:grpSpPr>
        <a:xfrm>
          <a:off x="0" y="0"/>
          <a:ext cx="0" cy="0"/>
          <a:chOff x="0" y="0"/>
          <a:chExt cx="0" cy="0"/>
        </a:xfrm>
      </p:grpSpPr>
      <p:grpSp>
        <p:nvGrpSpPr>
          <p:cNvPr id="14" name="Google Shape;14;p39"/>
          <p:cNvGrpSpPr/>
          <p:nvPr/>
        </p:nvGrpSpPr>
        <p:grpSpPr>
          <a:xfrm>
            <a:off x="-160" y="-267"/>
            <a:ext cx="12191761" cy="6857184"/>
            <a:chOff x="2973586" y="5250656"/>
            <a:chExt cx="2856819" cy="1606800"/>
          </a:xfrm>
        </p:grpSpPr>
        <p:sp>
          <p:nvSpPr>
            <p:cNvPr id="15" name="Google Shape;15;p39"/>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6" name="Google Shape;16;p39"/>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7" name="Google Shape;17;p39"/>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8" name="Google Shape;18;p39"/>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176"/>
                  </a:srgbClr>
                </a:gs>
                <a:gs pos="100000">
                  <a:srgbClr val="00001A">
                    <a:alpha val="7058"/>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21" name="Google Shape;21;p39"/>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3921"/>
                  </a:srgbClr>
                </a:gs>
                <a:gs pos="100000">
                  <a:srgbClr val="FFFFFF">
                    <a:alpha val="10980"/>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22" name="Google Shape;22;p39"/>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grpSp>
      <p:sp>
        <p:nvSpPr>
          <p:cNvPr id="23" name="Google Shape;23;p39"/>
          <p:cNvSpPr txBox="1">
            <a:spLocks noGrp="1"/>
          </p:cNvSpPr>
          <p:nvPr>
            <p:ph type="ctrTitle"/>
          </p:nvPr>
        </p:nvSpPr>
        <p:spPr>
          <a:xfrm>
            <a:off x="609599" y="1065700"/>
            <a:ext cx="9566787" cy="4242800"/>
          </a:xfrm>
          <a:prstGeom prst="rect">
            <a:avLst/>
          </a:prstGeom>
          <a:noFill/>
          <a:ln>
            <a:noFill/>
          </a:ln>
          <a:effectLst>
            <a:outerShdw blurRad="28575" dist="9525" dir="5400000" algn="bl" rotWithShape="0">
              <a:srgbClr val="00001A">
                <a:alpha val="14509"/>
              </a:srgbClr>
            </a:outerShdw>
          </a:effectLst>
        </p:spPr>
        <p:txBody>
          <a:bodyPr spcFirstLastPara="1" wrap="square" lIns="0" tIns="0" rIns="0" bIns="0" anchor="t" anchorCtr="0">
            <a:noAutofit/>
          </a:bodyPr>
          <a:lstStyle>
            <a:lvl1pPr lvl="0" algn="ctr">
              <a:lnSpc>
                <a:spcPct val="100000"/>
              </a:lnSpc>
              <a:spcBef>
                <a:spcPts val="0"/>
              </a:spcBef>
              <a:spcAft>
                <a:spcPts val="0"/>
              </a:spcAft>
              <a:buSzPts val="5800"/>
              <a:buNone/>
              <a:defRPr sz="7733">
                <a:latin typeface="Avenir Next LT Pro" panose="020B0604020202020204" pitchFamily="34" charset="0"/>
                <a:ea typeface="Avenir Next LT Pro" panose="020B0604020202020204" pitchFamily="34" charset="0"/>
                <a:cs typeface="Calibri"/>
                <a:sym typeface="Calibri"/>
              </a:defRPr>
            </a:lvl1pPr>
            <a:lvl2pPr lvl="1" algn="l">
              <a:lnSpc>
                <a:spcPct val="100000"/>
              </a:lnSpc>
              <a:spcBef>
                <a:spcPts val="0"/>
              </a:spcBef>
              <a:spcAft>
                <a:spcPts val="0"/>
              </a:spcAft>
              <a:buSzPts val="5800"/>
              <a:buNone/>
              <a:defRPr sz="7733"/>
            </a:lvl2pPr>
            <a:lvl3pPr lvl="2" algn="l">
              <a:lnSpc>
                <a:spcPct val="100000"/>
              </a:lnSpc>
              <a:spcBef>
                <a:spcPts val="0"/>
              </a:spcBef>
              <a:spcAft>
                <a:spcPts val="0"/>
              </a:spcAft>
              <a:buSzPts val="5800"/>
              <a:buNone/>
              <a:defRPr sz="7733"/>
            </a:lvl3pPr>
            <a:lvl4pPr lvl="3" algn="l">
              <a:lnSpc>
                <a:spcPct val="100000"/>
              </a:lnSpc>
              <a:spcBef>
                <a:spcPts val="0"/>
              </a:spcBef>
              <a:spcAft>
                <a:spcPts val="0"/>
              </a:spcAft>
              <a:buSzPts val="5800"/>
              <a:buNone/>
              <a:defRPr sz="7733"/>
            </a:lvl4pPr>
            <a:lvl5pPr lvl="4" algn="l">
              <a:lnSpc>
                <a:spcPct val="100000"/>
              </a:lnSpc>
              <a:spcBef>
                <a:spcPts val="0"/>
              </a:spcBef>
              <a:spcAft>
                <a:spcPts val="0"/>
              </a:spcAft>
              <a:buSzPts val="5800"/>
              <a:buNone/>
              <a:defRPr sz="7733"/>
            </a:lvl5pPr>
            <a:lvl6pPr lvl="5" algn="l">
              <a:lnSpc>
                <a:spcPct val="100000"/>
              </a:lnSpc>
              <a:spcBef>
                <a:spcPts val="0"/>
              </a:spcBef>
              <a:spcAft>
                <a:spcPts val="0"/>
              </a:spcAft>
              <a:buSzPts val="5800"/>
              <a:buNone/>
              <a:defRPr sz="7733"/>
            </a:lvl6pPr>
            <a:lvl7pPr lvl="6" algn="l">
              <a:lnSpc>
                <a:spcPct val="100000"/>
              </a:lnSpc>
              <a:spcBef>
                <a:spcPts val="0"/>
              </a:spcBef>
              <a:spcAft>
                <a:spcPts val="0"/>
              </a:spcAft>
              <a:buSzPts val="5800"/>
              <a:buNone/>
              <a:defRPr sz="7733"/>
            </a:lvl7pPr>
            <a:lvl8pPr lvl="7" algn="l">
              <a:lnSpc>
                <a:spcPct val="100000"/>
              </a:lnSpc>
              <a:spcBef>
                <a:spcPts val="0"/>
              </a:spcBef>
              <a:spcAft>
                <a:spcPts val="0"/>
              </a:spcAft>
              <a:buSzPts val="5800"/>
              <a:buNone/>
              <a:defRPr sz="7733"/>
            </a:lvl8pPr>
            <a:lvl9pPr lvl="8" algn="l">
              <a:lnSpc>
                <a:spcPct val="100000"/>
              </a:lnSpc>
              <a:spcBef>
                <a:spcPts val="0"/>
              </a:spcBef>
              <a:spcAft>
                <a:spcPts val="0"/>
              </a:spcAft>
              <a:buSzPts val="5800"/>
              <a:buNone/>
              <a:defRPr sz="7733"/>
            </a:lvl9pPr>
          </a:lstStyle>
          <a:p>
            <a:endParaRPr/>
          </a:p>
        </p:txBody>
      </p:sp>
      <p:pic>
        <p:nvPicPr>
          <p:cNvPr id="12" name="Google Shape;82;p51" descr="A close up of a sign&#10;&#10;Description automatically generated">
            <a:extLst>
              <a:ext uri="{FF2B5EF4-FFF2-40B4-BE49-F238E27FC236}">
                <a16:creationId xmlns:a16="http://schemas.microsoft.com/office/drawing/2014/main" id="{07CD3A5A-32C6-46E1-BAC2-E9D03D768758}"/>
              </a:ext>
            </a:extLst>
          </p:cNvPr>
          <p:cNvPicPr preferRelativeResize="0"/>
          <p:nvPr userDrawn="1"/>
        </p:nvPicPr>
        <p:blipFill rotWithShape="1">
          <a:blip r:embed="rId2">
            <a:alphaModFix/>
          </a:blip>
          <a:srcRect/>
          <a:stretch/>
        </p:blipFill>
        <p:spPr>
          <a:xfrm>
            <a:off x="3217433" y="5775653"/>
            <a:ext cx="2529185" cy="605628"/>
          </a:xfrm>
          <a:prstGeom prst="rect">
            <a:avLst/>
          </a:prstGeom>
          <a:noFill/>
          <a:ln>
            <a:noFill/>
          </a:ln>
        </p:spPr>
      </p:pic>
      <p:sp>
        <p:nvSpPr>
          <p:cNvPr id="13" name="Google Shape;435;p1">
            <a:extLst>
              <a:ext uri="{FF2B5EF4-FFF2-40B4-BE49-F238E27FC236}">
                <a16:creationId xmlns:a16="http://schemas.microsoft.com/office/drawing/2014/main" id="{77176598-782C-4774-9B80-D0A8E5B0793D}"/>
              </a:ext>
            </a:extLst>
          </p:cNvPr>
          <p:cNvSpPr/>
          <p:nvPr userDrawn="1"/>
        </p:nvSpPr>
        <p:spPr>
          <a:xfrm>
            <a:off x="49089" y="6415771"/>
            <a:ext cx="12093262" cy="381603"/>
          </a:xfrm>
          <a:prstGeom prst="rect">
            <a:avLst/>
          </a:prstGeom>
          <a:solidFill>
            <a:schemeClr val="bg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33"/>
              <a:buFont typeface="Arial"/>
              <a:buNone/>
            </a:pPr>
            <a:r>
              <a:rPr lang="en-US" sz="940" b="0" i="0" u="none" strike="noStrike" cap="none">
                <a:solidFill>
                  <a:srgbClr val="6D6E71"/>
                </a:solidFill>
                <a:latin typeface="Libre Franklin Medium"/>
                <a:ea typeface="Libre Franklin Medium"/>
                <a:cs typeface="Libre Franklin Medium"/>
                <a:sym typeface="Libre Franklin Medium"/>
              </a:rPr>
              <a:t>© 2020.  National Association of Community Health Centers, Inc., Association of Asian Pacific Community Health Organizations, Oregon Primary Care Association.  PRAPARE and its resources are proprietary information of NACHC and its partners, intended for use by NACHC, its partners, and authorized recipients.  Do not publish, copy, or distribute this information in part of whole without written consent from NACHC.   </a:t>
            </a:r>
            <a:endParaRPr lang="en-US" sz="940" b="0" i="0" u="none" strike="noStrike" cap="none">
              <a:solidFill>
                <a:srgbClr val="000000"/>
              </a:solidFill>
              <a:latin typeface="Arial"/>
              <a:ea typeface="Arial"/>
              <a:cs typeface="Arial"/>
              <a:sym typeface="Arial"/>
            </a:endParaRPr>
          </a:p>
        </p:txBody>
      </p:sp>
      <p:pic>
        <p:nvPicPr>
          <p:cNvPr id="24" name="Google Shape;437;p1">
            <a:extLst>
              <a:ext uri="{FF2B5EF4-FFF2-40B4-BE49-F238E27FC236}">
                <a16:creationId xmlns:a16="http://schemas.microsoft.com/office/drawing/2014/main" id="{2A14A56A-0236-4753-AACA-793EF6EEB4CF}"/>
              </a:ext>
            </a:extLst>
          </p:cNvPr>
          <p:cNvPicPr preferRelativeResize="0"/>
          <p:nvPr userDrawn="1"/>
        </p:nvPicPr>
        <p:blipFill rotWithShape="1">
          <a:blip r:embed="rId3">
            <a:alphaModFix/>
          </a:blip>
          <a:srcRect/>
          <a:stretch/>
        </p:blipFill>
        <p:spPr>
          <a:xfrm>
            <a:off x="6124377" y="5697386"/>
            <a:ext cx="2462074" cy="697734"/>
          </a:xfrm>
          <a:prstGeom prst="rect">
            <a:avLst/>
          </a:prstGeom>
          <a:noFill/>
          <a:ln>
            <a:noFill/>
          </a:ln>
        </p:spPr>
      </p:pic>
      <p:pic>
        <p:nvPicPr>
          <p:cNvPr id="19" name="Picture 18" descr="Logo for American College of Preventive Medicine, American Medical Association, and Black Women's Health Imperative">
            <a:extLst>
              <a:ext uri="{FF2B5EF4-FFF2-40B4-BE49-F238E27FC236}">
                <a16:creationId xmlns:a16="http://schemas.microsoft.com/office/drawing/2014/main" id="{60640BCC-DF76-415C-89B6-74FDB698F95F}"/>
              </a:ext>
            </a:extLst>
          </p:cNvPr>
          <p:cNvPicPr>
            <a:picLocks noChangeAspect="1"/>
          </p:cNvPicPr>
          <p:nvPr userDrawn="1"/>
        </p:nvPicPr>
        <p:blipFill>
          <a:blip r:embed="rId4"/>
          <a:stretch>
            <a:fillRect/>
          </a:stretch>
        </p:blipFill>
        <p:spPr>
          <a:xfrm>
            <a:off x="8904643" y="5768839"/>
            <a:ext cx="3041794" cy="605628"/>
          </a:xfrm>
          <a:prstGeom prst="rect">
            <a:avLst/>
          </a:prstGeom>
        </p:spPr>
      </p:pic>
    </p:spTree>
    <p:extLst>
      <p:ext uri="{BB962C8B-B14F-4D97-AF65-F5344CB8AC3E}">
        <p14:creationId xmlns:p14="http://schemas.microsoft.com/office/powerpoint/2010/main" val="1412380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rgbClr val="DF6420"/>
            </a:gs>
            <a:gs pos="100000">
              <a:srgbClr val="004370"/>
            </a:gs>
          </a:gsLst>
          <a:lin ang="0" scaled="0"/>
        </a:gradFill>
        <a:effectLst/>
      </p:bgPr>
    </p:bg>
    <p:spTree>
      <p:nvGrpSpPr>
        <p:cNvPr id="1" name="Shape 45"/>
        <p:cNvGrpSpPr/>
        <p:nvPr/>
      </p:nvGrpSpPr>
      <p:grpSpPr>
        <a:xfrm>
          <a:off x="0" y="0"/>
          <a:ext cx="0" cy="0"/>
          <a:chOff x="0" y="0"/>
          <a:chExt cx="0" cy="0"/>
        </a:xfrm>
      </p:grpSpPr>
      <p:grpSp>
        <p:nvGrpSpPr>
          <p:cNvPr id="46" name="Google Shape;46;p49"/>
          <p:cNvGrpSpPr/>
          <p:nvPr/>
        </p:nvGrpSpPr>
        <p:grpSpPr>
          <a:xfrm>
            <a:off x="-160" y="-267"/>
            <a:ext cx="12191761" cy="6857184"/>
            <a:chOff x="2973586" y="5250656"/>
            <a:chExt cx="2856819" cy="1606800"/>
          </a:xfrm>
        </p:grpSpPr>
        <p:sp>
          <p:nvSpPr>
            <p:cNvPr id="47" name="Google Shape;47;p49"/>
            <p:cNvSpPr/>
            <p:nvPr/>
          </p:nvSpPr>
          <p:spPr>
            <a:xfrm>
              <a:off x="2973586" y="6221960"/>
              <a:ext cx="2856819" cy="635496"/>
            </a:xfrm>
            <a:custGeom>
              <a:avLst/>
              <a:gdLst/>
              <a:ahLst/>
              <a:cxnLst/>
              <a:rect l="l" t="t" r="r" b="b"/>
              <a:pathLst>
                <a:path w="2856819" h="635496" extrusionOk="0">
                  <a:moveTo>
                    <a:pt x="0" y="636040"/>
                  </a:moveTo>
                  <a:lnTo>
                    <a:pt x="2856819" y="636040"/>
                  </a:lnTo>
                  <a:lnTo>
                    <a:pt x="2856819" y="0"/>
                  </a:lnTo>
                  <a:lnTo>
                    <a:pt x="0" y="503857"/>
                  </a:lnTo>
                  <a:lnTo>
                    <a:pt x="0" y="63604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48" name="Google Shape;48;p49"/>
            <p:cNvSpPr/>
            <p:nvPr/>
          </p:nvSpPr>
          <p:spPr>
            <a:xfrm>
              <a:off x="2973586" y="6067738"/>
              <a:ext cx="642784" cy="385464"/>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49" name="Google Shape;49;p49"/>
            <p:cNvSpPr/>
            <p:nvPr/>
          </p:nvSpPr>
          <p:spPr>
            <a:xfrm>
              <a:off x="3378302" y="5250656"/>
              <a:ext cx="1781048" cy="314027"/>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0" name="Google Shape;50;p49"/>
            <p:cNvSpPr/>
            <p:nvPr/>
          </p:nvSpPr>
          <p:spPr>
            <a:xfrm>
              <a:off x="4790344" y="5404894"/>
              <a:ext cx="1040060" cy="455414"/>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176"/>
                  </a:srgbClr>
                </a:gs>
                <a:gs pos="100000">
                  <a:srgbClr val="00001A">
                    <a:alpha val="7058"/>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1" name="Google Shape;51;p49"/>
            <p:cNvSpPr/>
            <p:nvPr/>
          </p:nvSpPr>
          <p:spPr>
            <a:xfrm>
              <a:off x="2973586" y="6263466"/>
              <a:ext cx="1077258" cy="461367"/>
            </a:xfrm>
            <a:custGeom>
              <a:avLst/>
              <a:gdLst/>
              <a:ahLst/>
              <a:cxnLst/>
              <a:rect l="l" t="t" r="r" b="b"/>
              <a:pathLst>
                <a:path w="1077258" h="461367" extrusionOk="0">
                  <a:moveTo>
                    <a:pt x="0" y="189996"/>
                  </a:moveTo>
                  <a:lnTo>
                    <a:pt x="0" y="462351"/>
                  </a:lnTo>
                  <a:lnTo>
                    <a:pt x="1077259" y="272355"/>
                  </a:lnTo>
                  <a:lnTo>
                    <a:pt x="1077259" y="0"/>
                  </a:lnTo>
                  <a:lnTo>
                    <a:pt x="0" y="189996"/>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2" name="Google Shape;52;p49"/>
            <p:cNvSpPr/>
            <p:nvPr/>
          </p:nvSpPr>
          <p:spPr>
            <a:xfrm>
              <a:off x="5531332" y="5949605"/>
              <a:ext cx="299073" cy="324445"/>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3" name="Google Shape;53;p49"/>
            <p:cNvSpPr/>
            <p:nvPr/>
          </p:nvSpPr>
          <p:spPr>
            <a:xfrm>
              <a:off x="3613394" y="5425142"/>
              <a:ext cx="557972" cy="370582"/>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3921"/>
                  </a:srgbClr>
                </a:gs>
                <a:gs pos="100000">
                  <a:srgbClr val="FFFFFF">
                    <a:alpha val="10980"/>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54" name="Google Shape;54;p49"/>
            <p:cNvSpPr/>
            <p:nvPr/>
          </p:nvSpPr>
          <p:spPr>
            <a:xfrm>
              <a:off x="5636975" y="5677250"/>
              <a:ext cx="193430" cy="305097"/>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grpSp>
      <p:sp>
        <p:nvSpPr>
          <p:cNvPr id="55" name="Google Shape;55;p49"/>
          <p:cNvSpPr txBox="1">
            <a:spLocks noGrp="1"/>
          </p:cNvSpPr>
          <p:nvPr>
            <p:ph type="ctrTitle"/>
          </p:nvPr>
        </p:nvSpPr>
        <p:spPr>
          <a:xfrm>
            <a:off x="609600" y="1907933"/>
            <a:ext cx="7315200" cy="1546400"/>
          </a:xfrm>
          <a:prstGeom prst="rect">
            <a:avLst/>
          </a:prstGeom>
          <a:noFill/>
          <a:ln>
            <a:noFill/>
          </a:ln>
          <a:effectLst>
            <a:outerShdw blurRad="28575" dist="9525" dir="5400000" algn="bl" rotWithShape="0">
              <a:srgbClr val="00001A">
                <a:alpha val="14509"/>
              </a:srgbClr>
            </a:outerShdw>
          </a:effectLst>
        </p:spPr>
        <p:txBody>
          <a:bodyPr spcFirstLastPara="1" wrap="square" lIns="0" tIns="0" rIns="0" bIns="0" anchor="ctr" anchorCtr="0">
            <a:noAutofit/>
          </a:bodyPr>
          <a:lstStyle>
            <a:lvl1pPr lvl="0" algn="ctr">
              <a:lnSpc>
                <a:spcPct val="100000"/>
              </a:lnSpc>
              <a:spcBef>
                <a:spcPts val="0"/>
              </a:spcBef>
              <a:spcAft>
                <a:spcPts val="0"/>
              </a:spcAft>
              <a:buSzPts val="4400"/>
              <a:buNone/>
              <a:defRPr sz="5867">
                <a:latin typeface="Avenir Next LT Pro" panose="020B0504020202020204" pitchFamily="34" charset="0"/>
                <a:ea typeface="Avenir Next LT Pro" panose="020B0504020202020204" pitchFamily="34" charset="0"/>
                <a:cs typeface="Calibri"/>
                <a:sym typeface="Calibri"/>
              </a:defRPr>
            </a:lvl1pPr>
            <a:lvl2pPr lvl="1" algn="l">
              <a:lnSpc>
                <a:spcPct val="100000"/>
              </a:lnSpc>
              <a:spcBef>
                <a:spcPts val="0"/>
              </a:spcBef>
              <a:spcAft>
                <a:spcPts val="0"/>
              </a:spcAft>
              <a:buSzPts val="4400"/>
              <a:buNone/>
              <a:defRPr sz="5867"/>
            </a:lvl2pPr>
            <a:lvl3pPr lvl="2" algn="l">
              <a:lnSpc>
                <a:spcPct val="100000"/>
              </a:lnSpc>
              <a:spcBef>
                <a:spcPts val="0"/>
              </a:spcBef>
              <a:spcAft>
                <a:spcPts val="0"/>
              </a:spcAft>
              <a:buSzPts val="4400"/>
              <a:buNone/>
              <a:defRPr sz="5867"/>
            </a:lvl3pPr>
            <a:lvl4pPr lvl="3" algn="l">
              <a:lnSpc>
                <a:spcPct val="100000"/>
              </a:lnSpc>
              <a:spcBef>
                <a:spcPts val="0"/>
              </a:spcBef>
              <a:spcAft>
                <a:spcPts val="0"/>
              </a:spcAft>
              <a:buSzPts val="4400"/>
              <a:buNone/>
              <a:defRPr sz="5867"/>
            </a:lvl4pPr>
            <a:lvl5pPr lvl="4" algn="l">
              <a:lnSpc>
                <a:spcPct val="100000"/>
              </a:lnSpc>
              <a:spcBef>
                <a:spcPts val="0"/>
              </a:spcBef>
              <a:spcAft>
                <a:spcPts val="0"/>
              </a:spcAft>
              <a:buSzPts val="4400"/>
              <a:buNone/>
              <a:defRPr sz="5867"/>
            </a:lvl5pPr>
            <a:lvl6pPr lvl="5" algn="l">
              <a:lnSpc>
                <a:spcPct val="100000"/>
              </a:lnSpc>
              <a:spcBef>
                <a:spcPts val="0"/>
              </a:spcBef>
              <a:spcAft>
                <a:spcPts val="0"/>
              </a:spcAft>
              <a:buSzPts val="4400"/>
              <a:buNone/>
              <a:defRPr sz="5867"/>
            </a:lvl6pPr>
            <a:lvl7pPr lvl="6" algn="l">
              <a:lnSpc>
                <a:spcPct val="100000"/>
              </a:lnSpc>
              <a:spcBef>
                <a:spcPts val="0"/>
              </a:spcBef>
              <a:spcAft>
                <a:spcPts val="0"/>
              </a:spcAft>
              <a:buSzPts val="4400"/>
              <a:buNone/>
              <a:defRPr sz="5867"/>
            </a:lvl7pPr>
            <a:lvl8pPr lvl="7" algn="l">
              <a:lnSpc>
                <a:spcPct val="100000"/>
              </a:lnSpc>
              <a:spcBef>
                <a:spcPts val="0"/>
              </a:spcBef>
              <a:spcAft>
                <a:spcPts val="0"/>
              </a:spcAft>
              <a:buSzPts val="4400"/>
              <a:buNone/>
              <a:defRPr sz="5867"/>
            </a:lvl8pPr>
            <a:lvl9pPr lvl="8" algn="l">
              <a:lnSpc>
                <a:spcPct val="100000"/>
              </a:lnSpc>
              <a:spcBef>
                <a:spcPts val="0"/>
              </a:spcBef>
              <a:spcAft>
                <a:spcPts val="0"/>
              </a:spcAft>
              <a:buSzPts val="4400"/>
              <a:buNone/>
              <a:defRPr sz="5867"/>
            </a:lvl9pPr>
          </a:lstStyle>
          <a:p>
            <a:endParaRPr/>
          </a:p>
        </p:txBody>
      </p:sp>
      <p:sp>
        <p:nvSpPr>
          <p:cNvPr id="56" name="Google Shape;56;p49"/>
          <p:cNvSpPr txBox="1">
            <a:spLocks noGrp="1"/>
          </p:cNvSpPr>
          <p:nvPr>
            <p:ph type="subTitle" idx="1"/>
          </p:nvPr>
        </p:nvSpPr>
        <p:spPr>
          <a:xfrm>
            <a:off x="609600" y="3685136"/>
            <a:ext cx="7315200" cy="1046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FFFFFF"/>
              </a:buClr>
              <a:buSzPts val="2400"/>
              <a:buNone/>
              <a:defRPr>
                <a:solidFill>
                  <a:srgbClr val="FFFFFF"/>
                </a:solidFill>
              </a:defRPr>
            </a:lvl1pPr>
            <a:lvl2pPr lvl="1" algn="l">
              <a:lnSpc>
                <a:spcPct val="115000"/>
              </a:lnSpc>
              <a:spcBef>
                <a:spcPts val="0"/>
              </a:spcBef>
              <a:spcAft>
                <a:spcPts val="0"/>
              </a:spcAft>
              <a:buClr>
                <a:srgbClr val="FFFFFF"/>
              </a:buClr>
              <a:buSzPts val="3000"/>
              <a:buNone/>
              <a:defRPr sz="4000">
                <a:solidFill>
                  <a:srgbClr val="FFFFFF"/>
                </a:solidFill>
              </a:defRPr>
            </a:lvl2pPr>
            <a:lvl3pPr lvl="2" algn="l">
              <a:lnSpc>
                <a:spcPct val="115000"/>
              </a:lnSpc>
              <a:spcBef>
                <a:spcPts val="0"/>
              </a:spcBef>
              <a:spcAft>
                <a:spcPts val="0"/>
              </a:spcAft>
              <a:buClr>
                <a:srgbClr val="FFFFFF"/>
              </a:buClr>
              <a:buSzPts val="3000"/>
              <a:buNone/>
              <a:defRPr sz="4000">
                <a:solidFill>
                  <a:srgbClr val="FFFFFF"/>
                </a:solidFill>
              </a:defRPr>
            </a:lvl3pPr>
            <a:lvl4pPr lvl="3" algn="l">
              <a:lnSpc>
                <a:spcPct val="115000"/>
              </a:lnSpc>
              <a:spcBef>
                <a:spcPts val="0"/>
              </a:spcBef>
              <a:spcAft>
                <a:spcPts val="0"/>
              </a:spcAft>
              <a:buClr>
                <a:srgbClr val="FFFFFF"/>
              </a:buClr>
              <a:buSzPts val="3000"/>
              <a:buNone/>
              <a:defRPr sz="4000">
                <a:solidFill>
                  <a:srgbClr val="FFFFFF"/>
                </a:solidFill>
              </a:defRPr>
            </a:lvl4pPr>
            <a:lvl5pPr lvl="4" algn="l">
              <a:lnSpc>
                <a:spcPct val="115000"/>
              </a:lnSpc>
              <a:spcBef>
                <a:spcPts val="0"/>
              </a:spcBef>
              <a:spcAft>
                <a:spcPts val="0"/>
              </a:spcAft>
              <a:buClr>
                <a:srgbClr val="FFFFFF"/>
              </a:buClr>
              <a:buSzPts val="3000"/>
              <a:buNone/>
              <a:defRPr sz="4000">
                <a:solidFill>
                  <a:srgbClr val="FFFFFF"/>
                </a:solidFill>
              </a:defRPr>
            </a:lvl5pPr>
            <a:lvl6pPr lvl="5" algn="l">
              <a:lnSpc>
                <a:spcPct val="115000"/>
              </a:lnSpc>
              <a:spcBef>
                <a:spcPts val="0"/>
              </a:spcBef>
              <a:spcAft>
                <a:spcPts val="0"/>
              </a:spcAft>
              <a:buClr>
                <a:srgbClr val="FFFFFF"/>
              </a:buClr>
              <a:buSzPts val="3000"/>
              <a:buNone/>
              <a:defRPr sz="4000">
                <a:solidFill>
                  <a:srgbClr val="FFFFFF"/>
                </a:solidFill>
              </a:defRPr>
            </a:lvl6pPr>
            <a:lvl7pPr lvl="6" algn="l">
              <a:lnSpc>
                <a:spcPct val="115000"/>
              </a:lnSpc>
              <a:spcBef>
                <a:spcPts val="0"/>
              </a:spcBef>
              <a:spcAft>
                <a:spcPts val="0"/>
              </a:spcAft>
              <a:buClr>
                <a:srgbClr val="FFFFFF"/>
              </a:buClr>
              <a:buSzPts val="3000"/>
              <a:buNone/>
              <a:defRPr sz="4000">
                <a:solidFill>
                  <a:srgbClr val="FFFFFF"/>
                </a:solidFill>
              </a:defRPr>
            </a:lvl7pPr>
            <a:lvl8pPr lvl="7" algn="l">
              <a:lnSpc>
                <a:spcPct val="115000"/>
              </a:lnSpc>
              <a:spcBef>
                <a:spcPts val="0"/>
              </a:spcBef>
              <a:spcAft>
                <a:spcPts val="0"/>
              </a:spcAft>
              <a:buClr>
                <a:srgbClr val="FFFFFF"/>
              </a:buClr>
              <a:buSzPts val="3000"/>
              <a:buNone/>
              <a:defRPr sz="4000">
                <a:solidFill>
                  <a:srgbClr val="FFFFFF"/>
                </a:solidFill>
              </a:defRPr>
            </a:lvl8pPr>
            <a:lvl9pPr lvl="8" algn="l">
              <a:lnSpc>
                <a:spcPct val="115000"/>
              </a:lnSpc>
              <a:spcBef>
                <a:spcPts val="0"/>
              </a:spcBef>
              <a:spcAft>
                <a:spcPts val="0"/>
              </a:spcAft>
              <a:buClr>
                <a:srgbClr val="FFFFFF"/>
              </a:buClr>
              <a:buSzPts val="3000"/>
              <a:buNone/>
              <a:defRPr sz="4000">
                <a:solidFill>
                  <a:srgbClr val="FFFFFF"/>
                </a:solidFill>
              </a:defRPr>
            </a:lvl9pPr>
          </a:lstStyle>
          <a:p>
            <a:endParaRPr/>
          </a:p>
        </p:txBody>
      </p:sp>
      <p:pic>
        <p:nvPicPr>
          <p:cNvPr id="14" name="Google Shape;82;p51" descr="A close up of a sign&#10;&#10;Description automatically generated">
            <a:extLst>
              <a:ext uri="{FF2B5EF4-FFF2-40B4-BE49-F238E27FC236}">
                <a16:creationId xmlns:a16="http://schemas.microsoft.com/office/drawing/2014/main" id="{2647AB02-AC1B-4223-97C7-70DBBDF74D0E}"/>
              </a:ext>
            </a:extLst>
          </p:cNvPr>
          <p:cNvPicPr preferRelativeResize="0"/>
          <p:nvPr userDrawn="1"/>
        </p:nvPicPr>
        <p:blipFill rotWithShape="1">
          <a:blip r:embed="rId2">
            <a:alphaModFix/>
          </a:blip>
          <a:srcRect/>
          <a:stretch/>
        </p:blipFill>
        <p:spPr>
          <a:xfrm>
            <a:off x="10176386" y="6263280"/>
            <a:ext cx="1756586" cy="454203"/>
          </a:xfrm>
          <a:prstGeom prst="rect">
            <a:avLst/>
          </a:prstGeom>
          <a:noFill/>
          <a:ln>
            <a:noFill/>
          </a:ln>
        </p:spPr>
      </p:pic>
    </p:spTree>
    <p:extLst>
      <p:ext uri="{BB962C8B-B14F-4D97-AF65-F5344CB8AC3E}">
        <p14:creationId xmlns:p14="http://schemas.microsoft.com/office/powerpoint/2010/main" val="3713717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bg>
      <p:bgPr>
        <a:gradFill>
          <a:gsLst>
            <a:gs pos="0">
              <a:srgbClr val="DF6420"/>
            </a:gs>
            <a:gs pos="100000">
              <a:srgbClr val="004370"/>
            </a:gs>
          </a:gsLst>
          <a:lin ang="0" scaled="0"/>
        </a:gradFill>
        <a:effectLst/>
      </p:bgPr>
    </p:bg>
    <p:spTree>
      <p:nvGrpSpPr>
        <p:cNvPr id="1" name="Shape 67"/>
        <p:cNvGrpSpPr/>
        <p:nvPr/>
      </p:nvGrpSpPr>
      <p:grpSpPr>
        <a:xfrm>
          <a:off x="0" y="0"/>
          <a:ext cx="0" cy="0"/>
          <a:chOff x="0" y="0"/>
          <a:chExt cx="0" cy="0"/>
        </a:xfrm>
      </p:grpSpPr>
      <p:grpSp>
        <p:nvGrpSpPr>
          <p:cNvPr id="68" name="Google Shape;68;p51"/>
          <p:cNvGrpSpPr/>
          <p:nvPr/>
        </p:nvGrpSpPr>
        <p:grpSpPr>
          <a:xfrm>
            <a:off x="-316" y="-270"/>
            <a:ext cx="12191761" cy="6857738"/>
            <a:chOff x="6316957" y="5250656"/>
            <a:chExt cx="2856819" cy="1606930"/>
          </a:xfrm>
        </p:grpSpPr>
        <p:sp>
          <p:nvSpPr>
            <p:cNvPr id="69" name="Google Shape;69;p51"/>
            <p:cNvSpPr/>
            <p:nvPr/>
          </p:nvSpPr>
          <p:spPr>
            <a:xfrm>
              <a:off x="6316957" y="6351571"/>
              <a:ext cx="2856819" cy="506015"/>
            </a:xfrm>
            <a:custGeom>
              <a:avLst/>
              <a:gdLst/>
              <a:ahLst/>
              <a:cxnLst/>
              <a:rect l="l" t="t" r="r" b="b"/>
              <a:pathLst>
                <a:path w="2856819" h="506015" extrusionOk="0">
                  <a:moveTo>
                    <a:pt x="0" y="506429"/>
                  </a:moveTo>
                  <a:lnTo>
                    <a:pt x="2856819" y="506429"/>
                  </a:lnTo>
                  <a:lnTo>
                    <a:pt x="2856819" y="0"/>
                  </a:lnTo>
                  <a:lnTo>
                    <a:pt x="0" y="503856"/>
                  </a:lnTo>
                  <a:lnTo>
                    <a:pt x="0" y="50642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0" name="Google Shape;70;p51"/>
            <p:cNvSpPr/>
            <p:nvPr/>
          </p:nvSpPr>
          <p:spPr>
            <a:xfrm>
              <a:off x="7306428" y="5250656"/>
              <a:ext cx="1434361" cy="253007"/>
            </a:xfrm>
            <a:custGeom>
              <a:avLst/>
              <a:gdLst/>
              <a:ahLst/>
              <a:cxnLst/>
              <a:rect l="l" t="t" r="r" b="b"/>
              <a:pathLst>
                <a:path w="1434361" h="253007" extrusionOk="0">
                  <a:moveTo>
                    <a:pt x="481099" y="0"/>
                  </a:moveTo>
                  <a:lnTo>
                    <a:pt x="0" y="84851"/>
                  </a:lnTo>
                  <a:lnTo>
                    <a:pt x="0" y="253027"/>
                  </a:lnTo>
                  <a:lnTo>
                    <a:pt x="1434642" y="0"/>
                  </a:lnTo>
                  <a:lnTo>
                    <a:pt x="481099" y="0"/>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1" name="Google Shape;71;p51"/>
            <p:cNvSpPr/>
            <p:nvPr/>
          </p:nvSpPr>
          <p:spPr>
            <a:xfrm>
              <a:off x="6316957" y="6512738"/>
              <a:ext cx="989471" cy="342304"/>
            </a:xfrm>
            <a:custGeom>
              <a:avLst/>
              <a:gdLst/>
              <a:ahLst/>
              <a:cxnLst/>
              <a:rect l="l" t="t" r="r" b="b"/>
              <a:pathLst>
                <a:path w="989471" h="342304" extrusionOk="0">
                  <a:moveTo>
                    <a:pt x="0" y="174513"/>
                  </a:moveTo>
                  <a:lnTo>
                    <a:pt x="0" y="342688"/>
                  </a:lnTo>
                  <a:lnTo>
                    <a:pt x="989471" y="168176"/>
                  </a:lnTo>
                  <a:lnTo>
                    <a:pt x="989471" y="0"/>
                  </a:lnTo>
                  <a:lnTo>
                    <a:pt x="0" y="174513"/>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2" name="Google Shape;72;p51"/>
            <p:cNvSpPr/>
            <p:nvPr/>
          </p:nvSpPr>
          <p:spPr>
            <a:xfrm>
              <a:off x="8885118" y="6183395"/>
              <a:ext cx="288657" cy="218777"/>
            </a:xfrm>
            <a:custGeom>
              <a:avLst/>
              <a:gdLst/>
              <a:ahLst/>
              <a:cxnLst/>
              <a:rect l="l" t="t" r="r" b="b"/>
              <a:pathLst>
                <a:path w="288657" h="218777" extrusionOk="0">
                  <a:moveTo>
                    <a:pt x="288658" y="0"/>
                  </a:moveTo>
                  <a:lnTo>
                    <a:pt x="0" y="50911"/>
                  </a:lnTo>
                  <a:lnTo>
                    <a:pt x="0" y="219087"/>
                  </a:lnTo>
                  <a:lnTo>
                    <a:pt x="288658" y="168176"/>
                  </a:lnTo>
                  <a:lnTo>
                    <a:pt x="288658" y="0"/>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3" name="Google Shape;73;p51"/>
            <p:cNvSpPr/>
            <p:nvPr/>
          </p:nvSpPr>
          <p:spPr>
            <a:xfrm>
              <a:off x="6316957" y="6431950"/>
              <a:ext cx="493991" cy="254496"/>
            </a:xfrm>
            <a:custGeom>
              <a:avLst/>
              <a:gdLst/>
              <a:ahLst/>
              <a:cxnLst/>
              <a:rect l="l" t="t" r="r" b="b"/>
              <a:pathLst>
                <a:path w="493991" h="254496" extrusionOk="0">
                  <a:moveTo>
                    <a:pt x="0" y="87125"/>
                  </a:moveTo>
                  <a:lnTo>
                    <a:pt x="0" y="255301"/>
                  </a:lnTo>
                  <a:lnTo>
                    <a:pt x="493992" y="168176"/>
                  </a:lnTo>
                  <a:lnTo>
                    <a:pt x="493992" y="0"/>
                  </a:lnTo>
                  <a:lnTo>
                    <a:pt x="0" y="87125"/>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4" name="Google Shape;74;p51"/>
            <p:cNvSpPr/>
            <p:nvPr/>
          </p:nvSpPr>
          <p:spPr>
            <a:xfrm>
              <a:off x="9029447" y="6015219"/>
              <a:ext cx="144328" cy="193476"/>
            </a:xfrm>
            <a:custGeom>
              <a:avLst/>
              <a:gdLst/>
              <a:ahLst/>
              <a:cxnLst/>
              <a:rect l="l" t="t" r="r" b="b"/>
              <a:pathLst>
                <a:path w="144328" h="193476" extrusionOk="0">
                  <a:moveTo>
                    <a:pt x="144329" y="0"/>
                  </a:moveTo>
                  <a:lnTo>
                    <a:pt x="0" y="25456"/>
                  </a:lnTo>
                  <a:lnTo>
                    <a:pt x="0" y="193632"/>
                  </a:lnTo>
                  <a:lnTo>
                    <a:pt x="144329" y="168176"/>
                  </a:lnTo>
                  <a:lnTo>
                    <a:pt x="144329" y="0"/>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5" name="Google Shape;75;p51"/>
            <p:cNvSpPr/>
            <p:nvPr/>
          </p:nvSpPr>
          <p:spPr>
            <a:xfrm>
              <a:off x="8224479" y="5847043"/>
              <a:ext cx="949297" cy="334863"/>
            </a:xfrm>
            <a:custGeom>
              <a:avLst/>
              <a:gdLst/>
              <a:ahLst/>
              <a:cxnLst/>
              <a:rect l="l" t="t" r="r" b="b"/>
              <a:pathLst>
                <a:path w="949297" h="334863" extrusionOk="0">
                  <a:moveTo>
                    <a:pt x="949297" y="0"/>
                  </a:moveTo>
                  <a:lnTo>
                    <a:pt x="0" y="167427"/>
                  </a:lnTo>
                  <a:lnTo>
                    <a:pt x="0" y="335603"/>
                  </a:lnTo>
                  <a:lnTo>
                    <a:pt x="949297" y="168176"/>
                  </a:lnTo>
                  <a:lnTo>
                    <a:pt x="949297" y="0"/>
                  </a:lnTo>
                  <a:close/>
                </a:path>
              </a:pathLst>
            </a:custGeom>
            <a:gradFill>
              <a:gsLst>
                <a:gs pos="0">
                  <a:srgbClr val="FFFFFF">
                    <a:alpha val="3921"/>
                  </a:srgbClr>
                </a:gs>
                <a:gs pos="100000">
                  <a:srgbClr val="FFFFFF">
                    <a:alpha val="10980"/>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6" name="Google Shape;76;p51"/>
            <p:cNvSpPr/>
            <p:nvPr/>
          </p:nvSpPr>
          <p:spPr>
            <a:xfrm>
              <a:off x="6677035" y="5840035"/>
              <a:ext cx="629392" cy="278308"/>
            </a:xfrm>
            <a:custGeom>
              <a:avLst/>
              <a:gdLst/>
              <a:ahLst/>
              <a:cxnLst/>
              <a:rect l="l" t="t" r="r" b="b"/>
              <a:pathLst>
                <a:path w="629392" h="278308" extrusionOk="0">
                  <a:moveTo>
                    <a:pt x="0" y="111005"/>
                  </a:moveTo>
                  <a:lnTo>
                    <a:pt x="0" y="279181"/>
                  </a:lnTo>
                  <a:lnTo>
                    <a:pt x="629393" y="168176"/>
                  </a:lnTo>
                  <a:lnTo>
                    <a:pt x="629393" y="0"/>
                  </a:lnTo>
                  <a:lnTo>
                    <a:pt x="0" y="111005"/>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7" name="Google Shape;77;p51"/>
            <p:cNvSpPr/>
            <p:nvPr/>
          </p:nvSpPr>
          <p:spPr>
            <a:xfrm>
              <a:off x="6316957" y="5716734"/>
              <a:ext cx="735035" cy="297656"/>
            </a:xfrm>
            <a:custGeom>
              <a:avLst/>
              <a:gdLst/>
              <a:ahLst/>
              <a:cxnLst/>
              <a:rect l="l" t="t" r="r" b="b"/>
              <a:pathLst>
                <a:path w="735035" h="297656" extrusionOk="0">
                  <a:moveTo>
                    <a:pt x="0" y="129638"/>
                  </a:moveTo>
                  <a:lnTo>
                    <a:pt x="0" y="297814"/>
                  </a:lnTo>
                  <a:lnTo>
                    <a:pt x="735036" y="168176"/>
                  </a:lnTo>
                  <a:lnTo>
                    <a:pt x="735036" y="0"/>
                  </a:lnTo>
                  <a:lnTo>
                    <a:pt x="0" y="129638"/>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78" name="Google Shape;78;p51"/>
            <p:cNvSpPr/>
            <p:nvPr/>
          </p:nvSpPr>
          <p:spPr>
            <a:xfrm>
              <a:off x="8703591" y="5342516"/>
              <a:ext cx="470184" cy="250031"/>
            </a:xfrm>
            <a:custGeom>
              <a:avLst/>
              <a:gdLst/>
              <a:ahLst/>
              <a:cxnLst/>
              <a:rect l="l" t="t" r="r" b="b"/>
              <a:pathLst>
                <a:path w="470184" h="250031" extrusionOk="0">
                  <a:moveTo>
                    <a:pt x="470185" y="0"/>
                  </a:moveTo>
                  <a:lnTo>
                    <a:pt x="0" y="82927"/>
                  </a:lnTo>
                  <a:lnTo>
                    <a:pt x="0" y="251103"/>
                  </a:lnTo>
                  <a:lnTo>
                    <a:pt x="470185" y="168176"/>
                  </a:lnTo>
                  <a:lnTo>
                    <a:pt x="470185" y="0"/>
                  </a:lnTo>
                  <a:close/>
                </a:path>
              </a:pathLst>
            </a:custGeom>
            <a:gradFill>
              <a:gsLst>
                <a:gs pos="0">
                  <a:srgbClr val="00001A">
                    <a:alpha val="1176"/>
                  </a:srgbClr>
                </a:gs>
                <a:gs pos="100000">
                  <a:srgbClr val="00001A">
                    <a:alpha val="7058"/>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grpSp>
      <p:sp>
        <p:nvSpPr>
          <p:cNvPr id="79" name="Google Shape;79;p51"/>
          <p:cNvSpPr txBox="1">
            <a:spLocks noGrp="1"/>
          </p:cNvSpPr>
          <p:nvPr>
            <p:ph type="body" idx="1"/>
          </p:nvPr>
        </p:nvSpPr>
        <p:spPr>
          <a:xfrm>
            <a:off x="1342533" y="903600"/>
            <a:ext cx="6582400" cy="45464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800"/>
              </a:spcBef>
              <a:spcAft>
                <a:spcPts val="0"/>
              </a:spcAft>
              <a:buClr>
                <a:srgbClr val="FFFFFF"/>
              </a:buClr>
              <a:buSzPts val="3000"/>
              <a:buNone/>
              <a:defRPr sz="4000" b="1">
                <a:solidFill>
                  <a:srgbClr val="FFFFFF"/>
                </a:solidFill>
                <a:latin typeface="Avenir Next LT Pro" panose="020B0504020202020204" pitchFamily="34" charset="0"/>
                <a:ea typeface="Avenir Next LT Pro" panose="020B0504020202020204" pitchFamily="34" charset="0"/>
              </a:defRPr>
            </a:lvl1pPr>
            <a:lvl2pPr marL="914400" lvl="1" indent="-419100" algn="l">
              <a:lnSpc>
                <a:spcPct val="115000"/>
              </a:lnSpc>
              <a:spcBef>
                <a:spcPts val="0"/>
              </a:spcBef>
              <a:spcAft>
                <a:spcPts val="0"/>
              </a:spcAft>
              <a:buClr>
                <a:srgbClr val="FFFFFF"/>
              </a:buClr>
              <a:buSzPts val="3000"/>
              <a:buChar char="▰"/>
              <a:defRPr sz="4000">
                <a:solidFill>
                  <a:srgbClr val="FFFFFF"/>
                </a:solidFill>
              </a:defRPr>
            </a:lvl2pPr>
            <a:lvl3pPr marL="1371600" lvl="2" indent="-419100" algn="l">
              <a:lnSpc>
                <a:spcPct val="115000"/>
              </a:lnSpc>
              <a:spcBef>
                <a:spcPts val="0"/>
              </a:spcBef>
              <a:spcAft>
                <a:spcPts val="0"/>
              </a:spcAft>
              <a:buClr>
                <a:srgbClr val="FFFFFF"/>
              </a:buClr>
              <a:buSzPts val="3000"/>
              <a:buChar char="▰"/>
              <a:defRPr sz="4000">
                <a:solidFill>
                  <a:srgbClr val="FFFFFF"/>
                </a:solidFill>
              </a:defRPr>
            </a:lvl3pPr>
            <a:lvl4pPr marL="1828800" lvl="3" indent="-419100" algn="l">
              <a:lnSpc>
                <a:spcPct val="115000"/>
              </a:lnSpc>
              <a:spcBef>
                <a:spcPts val="0"/>
              </a:spcBef>
              <a:spcAft>
                <a:spcPts val="0"/>
              </a:spcAft>
              <a:buClr>
                <a:srgbClr val="FFFFFF"/>
              </a:buClr>
              <a:buSzPts val="3000"/>
              <a:buChar char="▰"/>
              <a:defRPr sz="4000">
                <a:solidFill>
                  <a:srgbClr val="FFFFFF"/>
                </a:solidFill>
              </a:defRPr>
            </a:lvl4pPr>
            <a:lvl5pPr marL="2286000" lvl="4" indent="-419100" algn="l">
              <a:lnSpc>
                <a:spcPct val="115000"/>
              </a:lnSpc>
              <a:spcBef>
                <a:spcPts val="0"/>
              </a:spcBef>
              <a:spcAft>
                <a:spcPts val="0"/>
              </a:spcAft>
              <a:buClr>
                <a:srgbClr val="FFFFFF"/>
              </a:buClr>
              <a:buSzPts val="3000"/>
              <a:buChar char="▰"/>
              <a:defRPr sz="4000">
                <a:solidFill>
                  <a:srgbClr val="FFFFFF"/>
                </a:solidFill>
              </a:defRPr>
            </a:lvl5pPr>
            <a:lvl6pPr marL="2743200" lvl="5" indent="-419100" algn="l">
              <a:lnSpc>
                <a:spcPct val="115000"/>
              </a:lnSpc>
              <a:spcBef>
                <a:spcPts val="0"/>
              </a:spcBef>
              <a:spcAft>
                <a:spcPts val="0"/>
              </a:spcAft>
              <a:buClr>
                <a:srgbClr val="FFFFFF"/>
              </a:buClr>
              <a:buSzPts val="3000"/>
              <a:buChar char="▰"/>
              <a:defRPr sz="4000">
                <a:solidFill>
                  <a:srgbClr val="FFFFFF"/>
                </a:solidFill>
              </a:defRPr>
            </a:lvl6pPr>
            <a:lvl7pPr marL="3200400" lvl="6" indent="-419100" algn="l">
              <a:lnSpc>
                <a:spcPct val="115000"/>
              </a:lnSpc>
              <a:spcBef>
                <a:spcPts val="0"/>
              </a:spcBef>
              <a:spcAft>
                <a:spcPts val="0"/>
              </a:spcAft>
              <a:buClr>
                <a:srgbClr val="FFFFFF"/>
              </a:buClr>
              <a:buSzPts val="3000"/>
              <a:buChar char="▰"/>
              <a:defRPr sz="4000">
                <a:solidFill>
                  <a:srgbClr val="FFFFFF"/>
                </a:solidFill>
              </a:defRPr>
            </a:lvl7pPr>
            <a:lvl8pPr marL="3657600" lvl="7" indent="-419100" algn="l">
              <a:lnSpc>
                <a:spcPct val="115000"/>
              </a:lnSpc>
              <a:spcBef>
                <a:spcPts val="0"/>
              </a:spcBef>
              <a:spcAft>
                <a:spcPts val="0"/>
              </a:spcAft>
              <a:buClr>
                <a:srgbClr val="FFFFFF"/>
              </a:buClr>
              <a:buSzPts val="3000"/>
              <a:buChar char="▰"/>
              <a:defRPr sz="4000">
                <a:solidFill>
                  <a:srgbClr val="FFFFFF"/>
                </a:solidFill>
              </a:defRPr>
            </a:lvl8pPr>
            <a:lvl9pPr marL="4114800" lvl="8" indent="-419100" algn="l">
              <a:lnSpc>
                <a:spcPct val="115000"/>
              </a:lnSpc>
              <a:spcBef>
                <a:spcPts val="0"/>
              </a:spcBef>
              <a:spcAft>
                <a:spcPts val="0"/>
              </a:spcAft>
              <a:buClr>
                <a:srgbClr val="FFFFFF"/>
              </a:buClr>
              <a:buSzPts val="3000"/>
              <a:buChar char="▰"/>
              <a:defRPr sz="4000">
                <a:solidFill>
                  <a:srgbClr val="FFFFFF"/>
                </a:solidFill>
              </a:defRPr>
            </a:lvl9pPr>
          </a:lstStyle>
          <a:p>
            <a:endParaRPr/>
          </a:p>
        </p:txBody>
      </p:sp>
      <p:sp>
        <p:nvSpPr>
          <p:cNvPr id="80" name="Google Shape;80;p51"/>
          <p:cNvSpPr txBox="1"/>
          <p:nvPr/>
        </p:nvSpPr>
        <p:spPr>
          <a:xfrm>
            <a:off x="319400" y="452928"/>
            <a:ext cx="1036000" cy="871600"/>
          </a:xfrm>
          <a:prstGeom prst="rect">
            <a:avLst/>
          </a:prstGeom>
          <a:noFill/>
          <a:ln>
            <a:noFill/>
          </a:ln>
          <a:effectLst>
            <a:outerShdw blurRad="28575" dist="9525" dir="5400000" algn="bl" rotWithShape="0">
              <a:srgbClr val="00001A">
                <a:alpha val="14509"/>
              </a:srgbClr>
            </a:outerShdw>
          </a:effectLst>
        </p:spPr>
        <p:txBody>
          <a:bodyPr spcFirstLastPara="1" wrap="square" lIns="0" tIns="0" rIns="0" bIns="0" anchor="t" anchorCtr="0">
            <a:noAutofit/>
          </a:bodyPr>
          <a:lstStyle/>
          <a:p>
            <a:pPr marL="0" marR="0" lvl="0" indent="0" algn="ctr" rtl="0">
              <a:lnSpc>
                <a:spcPct val="100000"/>
              </a:lnSpc>
              <a:spcBef>
                <a:spcPts val="0"/>
              </a:spcBef>
              <a:spcAft>
                <a:spcPts val="0"/>
              </a:spcAft>
              <a:buClr>
                <a:srgbClr val="FFFFFF"/>
              </a:buClr>
              <a:buSzPts val="13333"/>
              <a:buFont typeface="Chivo"/>
              <a:buNone/>
            </a:pPr>
            <a:r>
              <a:rPr lang="en-US" sz="13333" b="0" i="0" u="none" strike="noStrike" cap="none">
                <a:solidFill>
                  <a:srgbClr val="FFFFFF"/>
                </a:solidFill>
                <a:latin typeface="Chivo"/>
                <a:ea typeface="Chivo"/>
                <a:cs typeface="Chivo"/>
                <a:sym typeface="Chivo"/>
              </a:rPr>
              <a:t>“</a:t>
            </a:r>
            <a:endParaRPr sz="13333" b="0" i="0" u="none" strike="noStrike" cap="none">
              <a:solidFill>
                <a:srgbClr val="FFFFFF"/>
              </a:solidFill>
              <a:latin typeface="Chivo"/>
              <a:ea typeface="Chivo"/>
              <a:cs typeface="Chivo"/>
              <a:sym typeface="Chivo"/>
            </a:endParaRPr>
          </a:p>
        </p:txBody>
      </p:sp>
      <p:pic>
        <p:nvPicPr>
          <p:cNvPr id="82" name="Google Shape;82;p51" descr="A close up of a sign&#10;&#10;Description automatically generated"/>
          <p:cNvPicPr preferRelativeResize="0"/>
          <p:nvPr/>
        </p:nvPicPr>
        <p:blipFill rotWithShape="1">
          <a:blip r:embed="rId2">
            <a:alphaModFix/>
          </a:blip>
          <a:srcRect/>
          <a:stretch/>
        </p:blipFill>
        <p:spPr>
          <a:xfrm>
            <a:off x="10176386" y="6263280"/>
            <a:ext cx="1756586" cy="454203"/>
          </a:xfrm>
          <a:prstGeom prst="rect">
            <a:avLst/>
          </a:prstGeom>
          <a:noFill/>
          <a:ln>
            <a:noFill/>
          </a:ln>
        </p:spPr>
      </p:pic>
    </p:spTree>
    <p:extLst>
      <p:ext uri="{BB962C8B-B14F-4D97-AF65-F5344CB8AC3E}">
        <p14:creationId xmlns:p14="http://schemas.microsoft.com/office/powerpoint/2010/main" val="4144947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bg>
      <p:bgPr>
        <a:gradFill>
          <a:gsLst>
            <a:gs pos="0">
              <a:srgbClr val="DF6420"/>
            </a:gs>
            <a:gs pos="100000">
              <a:srgbClr val="004370"/>
            </a:gs>
          </a:gsLst>
          <a:lin ang="0" scaled="0"/>
        </a:gradFill>
        <a:effectLst/>
      </p:bgPr>
    </p:bg>
    <p:spTree>
      <p:nvGrpSpPr>
        <p:cNvPr id="1" name="Shape 96"/>
        <p:cNvGrpSpPr/>
        <p:nvPr/>
      </p:nvGrpSpPr>
      <p:grpSpPr>
        <a:xfrm>
          <a:off x="0" y="0"/>
          <a:ext cx="0" cy="0"/>
          <a:chOff x="0" y="0"/>
          <a:chExt cx="0" cy="0"/>
        </a:xfrm>
      </p:grpSpPr>
      <p:grpSp>
        <p:nvGrpSpPr>
          <p:cNvPr id="97" name="Google Shape;97;p53"/>
          <p:cNvGrpSpPr/>
          <p:nvPr/>
        </p:nvGrpSpPr>
        <p:grpSpPr>
          <a:xfrm>
            <a:off x="-160" y="-141"/>
            <a:ext cx="12191761" cy="6857756"/>
            <a:chOff x="2973586" y="2777133"/>
            <a:chExt cx="2856819" cy="1606935"/>
          </a:xfrm>
        </p:grpSpPr>
        <p:sp>
          <p:nvSpPr>
            <p:cNvPr id="98" name="Google Shape;98;p53"/>
            <p:cNvSpPr/>
            <p:nvPr/>
          </p:nvSpPr>
          <p:spPr>
            <a:xfrm>
              <a:off x="2973586" y="2944901"/>
              <a:ext cx="2856819" cy="1439167"/>
            </a:xfrm>
            <a:custGeom>
              <a:avLst/>
              <a:gdLst/>
              <a:ahLst/>
              <a:cxnLst/>
              <a:rect l="l" t="t" r="r" b="b"/>
              <a:pathLst>
                <a:path w="2856819" h="1439167" extrusionOk="0">
                  <a:moveTo>
                    <a:pt x="0" y="1439576"/>
                  </a:moveTo>
                  <a:lnTo>
                    <a:pt x="2856819" y="1439576"/>
                  </a:lnTo>
                  <a:lnTo>
                    <a:pt x="2856819" y="0"/>
                  </a:lnTo>
                  <a:lnTo>
                    <a:pt x="0" y="503855"/>
                  </a:lnTo>
                  <a:lnTo>
                    <a:pt x="0" y="143957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99" name="Google Shape;99;p53"/>
            <p:cNvSpPr/>
            <p:nvPr/>
          </p:nvSpPr>
          <p:spPr>
            <a:xfrm>
              <a:off x="3669936" y="2777133"/>
              <a:ext cx="1203732" cy="211335"/>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FFFFFF">
                    <a:alpha val="10980"/>
                  </a:srgbClr>
                </a:gs>
                <a:gs pos="100000">
                  <a:srgbClr val="FFFFFF">
                    <a:alpha val="3921"/>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00" name="Google Shape;100;p53"/>
            <p:cNvSpPr/>
            <p:nvPr/>
          </p:nvSpPr>
          <p:spPr>
            <a:xfrm>
              <a:off x="2973586" y="2900141"/>
              <a:ext cx="249971" cy="211335"/>
            </a:xfrm>
            <a:custGeom>
              <a:avLst/>
              <a:gdLst/>
              <a:ahLst/>
              <a:cxnLst/>
              <a:rect l="l" t="t" r="r" b="b"/>
              <a:pathLst>
                <a:path w="249971" h="211335" extrusionOk="0">
                  <a:moveTo>
                    <a:pt x="0" y="44087"/>
                  </a:moveTo>
                  <a:lnTo>
                    <a:pt x="0" y="212263"/>
                  </a:lnTo>
                  <a:lnTo>
                    <a:pt x="249972" y="168176"/>
                  </a:lnTo>
                  <a:lnTo>
                    <a:pt x="249972" y="0"/>
                  </a:lnTo>
                  <a:lnTo>
                    <a:pt x="0" y="44087"/>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01" name="Google Shape;101;p53"/>
            <p:cNvSpPr/>
            <p:nvPr/>
          </p:nvSpPr>
          <p:spPr>
            <a:xfrm>
              <a:off x="2973586" y="3176135"/>
              <a:ext cx="592194" cy="272355"/>
            </a:xfrm>
            <a:custGeom>
              <a:avLst/>
              <a:gdLst/>
              <a:ahLst/>
              <a:cxnLst/>
              <a:rect l="l" t="t" r="r" b="b"/>
              <a:pathLst>
                <a:path w="592194" h="272355" extrusionOk="0">
                  <a:moveTo>
                    <a:pt x="0" y="104445"/>
                  </a:moveTo>
                  <a:lnTo>
                    <a:pt x="0" y="272620"/>
                  </a:lnTo>
                  <a:lnTo>
                    <a:pt x="592195" y="168176"/>
                  </a:lnTo>
                  <a:lnTo>
                    <a:pt x="592195" y="0"/>
                  </a:lnTo>
                  <a:lnTo>
                    <a:pt x="0" y="104445"/>
                  </a:lnTo>
                  <a:close/>
                </a:path>
              </a:pathLst>
            </a:custGeom>
            <a:gradFill>
              <a:gsLst>
                <a:gs pos="0">
                  <a:srgbClr val="00001A">
                    <a:alpha val="1176"/>
                  </a:srgbClr>
                </a:gs>
                <a:gs pos="100000">
                  <a:srgbClr val="00001A">
                    <a:alpha val="7058"/>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02" name="Google Shape;102;p53"/>
            <p:cNvSpPr/>
            <p:nvPr/>
          </p:nvSpPr>
          <p:spPr>
            <a:xfrm>
              <a:off x="5446520" y="2777133"/>
              <a:ext cx="383885" cy="235148"/>
            </a:xfrm>
            <a:custGeom>
              <a:avLst/>
              <a:gdLst/>
              <a:ahLst/>
              <a:cxnLst/>
              <a:rect l="l" t="t" r="r" b="b"/>
              <a:pathLst>
                <a:path w="383885" h="235148" extrusionOk="0">
                  <a:moveTo>
                    <a:pt x="383885" y="0"/>
                  </a:moveTo>
                  <a:lnTo>
                    <a:pt x="381571" y="0"/>
                  </a:lnTo>
                  <a:lnTo>
                    <a:pt x="0" y="67297"/>
                  </a:lnTo>
                  <a:lnTo>
                    <a:pt x="0" y="235473"/>
                  </a:lnTo>
                  <a:lnTo>
                    <a:pt x="383885" y="167768"/>
                  </a:lnTo>
                  <a:lnTo>
                    <a:pt x="383885" y="0"/>
                  </a:lnTo>
                  <a:close/>
                </a:path>
              </a:pathLst>
            </a:custGeom>
            <a:gradFill>
              <a:gsLst>
                <a:gs pos="0">
                  <a:srgbClr val="00001A">
                    <a:alpha val="7058"/>
                  </a:srgbClr>
                </a:gs>
                <a:gs pos="100000">
                  <a:srgbClr val="00001A">
                    <a:alpha val="1176"/>
                  </a:srgbClr>
                </a:gs>
              </a:gsLst>
              <a:lin ang="599887"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rgbClr val="000000"/>
                </a:solidFill>
                <a:latin typeface="Calibri"/>
                <a:ea typeface="Calibri"/>
                <a:cs typeface="Calibri"/>
                <a:sym typeface="Calibri"/>
              </a:endParaRPr>
            </a:p>
          </p:txBody>
        </p:sp>
      </p:grpSp>
      <p:sp>
        <p:nvSpPr>
          <p:cNvPr id="105" name="Google Shape;105;p53"/>
          <p:cNvSpPr txBox="1">
            <a:spLocks noGrp="1"/>
          </p:cNvSpPr>
          <p:nvPr>
            <p:ph type="body" idx="1"/>
          </p:nvPr>
        </p:nvSpPr>
        <p:spPr>
          <a:xfrm>
            <a:off x="1417770" y="2545810"/>
            <a:ext cx="4677951" cy="3604792"/>
          </a:xfrm>
          <a:prstGeom prst="rect">
            <a:avLst/>
          </a:prstGeom>
          <a:noFill/>
          <a:ln>
            <a:noFill/>
          </a:ln>
        </p:spPr>
        <p:txBody>
          <a:bodyPr spcFirstLastPara="1" wrap="square" lIns="0" tIns="0" rIns="0" bIns="0" anchor="t" anchorCtr="0">
            <a:noAutofit/>
          </a:bodyPr>
          <a:lstStyle>
            <a:lvl1pPr marL="457200" lvl="0" indent="-342900" algn="l">
              <a:lnSpc>
                <a:spcPct val="115000"/>
              </a:lnSpc>
              <a:spcBef>
                <a:spcPts val="800"/>
              </a:spcBef>
              <a:spcAft>
                <a:spcPts val="0"/>
              </a:spcAft>
              <a:buClr>
                <a:srgbClr val="004370"/>
              </a:buClr>
              <a:buSzPts val="1800"/>
              <a:buFont typeface="Wingdings" panose="05000000000000000000" pitchFamily="2" charset="2"/>
              <a:buChar char="§"/>
              <a:defRPr sz="2400"/>
            </a:lvl1pPr>
            <a:lvl2pPr marL="914400" lvl="1" indent="-342900" algn="l">
              <a:lnSpc>
                <a:spcPct val="115000"/>
              </a:lnSpc>
              <a:spcBef>
                <a:spcPts val="0"/>
              </a:spcBef>
              <a:spcAft>
                <a:spcPts val="0"/>
              </a:spcAft>
              <a:buSzPts val="1800"/>
              <a:buChar char="▰"/>
              <a:defRPr sz="2400"/>
            </a:lvl2pPr>
            <a:lvl3pPr marL="1371600" lvl="2" indent="-342900" algn="l">
              <a:lnSpc>
                <a:spcPct val="115000"/>
              </a:lnSpc>
              <a:spcBef>
                <a:spcPts val="0"/>
              </a:spcBef>
              <a:spcAft>
                <a:spcPts val="0"/>
              </a:spcAft>
              <a:buSzPts val="1800"/>
              <a:buChar char="▰"/>
              <a:defRPr sz="2400"/>
            </a:lvl3pPr>
            <a:lvl4pPr marL="1828800" lvl="3" indent="-342900" algn="l">
              <a:lnSpc>
                <a:spcPct val="115000"/>
              </a:lnSpc>
              <a:spcBef>
                <a:spcPts val="0"/>
              </a:spcBef>
              <a:spcAft>
                <a:spcPts val="0"/>
              </a:spcAft>
              <a:buSzPts val="1800"/>
              <a:buChar char="▰"/>
              <a:defRPr sz="2400"/>
            </a:lvl4pPr>
            <a:lvl5pPr marL="2286000" lvl="4" indent="-342900" algn="l">
              <a:lnSpc>
                <a:spcPct val="115000"/>
              </a:lnSpc>
              <a:spcBef>
                <a:spcPts val="0"/>
              </a:spcBef>
              <a:spcAft>
                <a:spcPts val="0"/>
              </a:spcAft>
              <a:buSzPts val="1800"/>
              <a:buChar char="▰"/>
              <a:defRPr sz="2400"/>
            </a:lvl5pPr>
            <a:lvl6pPr marL="2743200" lvl="5" indent="-342900" algn="l">
              <a:lnSpc>
                <a:spcPct val="115000"/>
              </a:lnSpc>
              <a:spcBef>
                <a:spcPts val="0"/>
              </a:spcBef>
              <a:spcAft>
                <a:spcPts val="0"/>
              </a:spcAft>
              <a:buSzPts val="1800"/>
              <a:buChar char="▰"/>
              <a:defRPr sz="2400"/>
            </a:lvl6pPr>
            <a:lvl7pPr marL="3200400" lvl="6" indent="-342900" algn="l">
              <a:lnSpc>
                <a:spcPct val="115000"/>
              </a:lnSpc>
              <a:spcBef>
                <a:spcPts val="0"/>
              </a:spcBef>
              <a:spcAft>
                <a:spcPts val="0"/>
              </a:spcAft>
              <a:buSzPts val="1800"/>
              <a:buChar char="▰"/>
              <a:defRPr sz="2400"/>
            </a:lvl7pPr>
            <a:lvl8pPr marL="3657600" lvl="7" indent="-342900" algn="l">
              <a:lnSpc>
                <a:spcPct val="115000"/>
              </a:lnSpc>
              <a:spcBef>
                <a:spcPts val="0"/>
              </a:spcBef>
              <a:spcAft>
                <a:spcPts val="0"/>
              </a:spcAft>
              <a:buSzPts val="1800"/>
              <a:buChar char="▰"/>
              <a:defRPr sz="2400"/>
            </a:lvl8pPr>
            <a:lvl9pPr marL="4114800" lvl="8" indent="-342900" algn="l">
              <a:lnSpc>
                <a:spcPct val="115000"/>
              </a:lnSpc>
              <a:spcBef>
                <a:spcPts val="0"/>
              </a:spcBef>
              <a:spcAft>
                <a:spcPts val="0"/>
              </a:spcAft>
              <a:buSzPts val="1800"/>
              <a:buChar char="▰"/>
              <a:defRPr sz="2400"/>
            </a:lvl9pPr>
          </a:lstStyle>
          <a:p>
            <a:endParaRPr/>
          </a:p>
        </p:txBody>
      </p:sp>
      <p:sp>
        <p:nvSpPr>
          <p:cNvPr id="106" name="Google Shape;106;p53"/>
          <p:cNvSpPr txBox="1">
            <a:spLocks noGrp="1"/>
          </p:cNvSpPr>
          <p:nvPr>
            <p:ph type="body" idx="2"/>
          </p:nvPr>
        </p:nvSpPr>
        <p:spPr>
          <a:xfrm>
            <a:off x="6911430" y="2545810"/>
            <a:ext cx="4709659" cy="3604792"/>
          </a:xfrm>
          <a:prstGeom prst="rect">
            <a:avLst/>
          </a:prstGeom>
          <a:noFill/>
          <a:ln>
            <a:noFill/>
          </a:ln>
        </p:spPr>
        <p:txBody>
          <a:bodyPr spcFirstLastPara="1" wrap="square" lIns="0" tIns="0" rIns="0" bIns="0" anchor="t" anchorCtr="0">
            <a:noAutofit/>
          </a:bodyPr>
          <a:lstStyle>
            <a:lvl1pPr marL="457200" lvl="0" indent="-342900" algn="l">
              <a:lnSpc>
                <a:spcPct val="115000"/>
              </a:lnSpc>
              <a:spcBef>
                <a:spcPts val="800"/>
              </a:spcBef>
              <a:spcAft>
                <a:spcPts val="0"/>
              </a:spcAft>
              <a:buClr>
                <a:srgbClr val="004370"/>
              </a:buClr>
              <a:buSzPts val="1800"/>
              <a:buFont typeface="Wingdings" panose="05000000000000000000" pitchFamily="2" charset="2"/>
              <a:buChar char="§"/>
              <a:defRPr sz="2400"/>
            </a:lvl1pPr>
            <a:lvl2pPr marL="914400" lvl="1" indent="-342900" algn="l">
              <a:lnSpc>
                <a:spcPct val="115000"/>
              </a:lnSpc>
              <a:spcBef>
                <a:spcPts val="0"/>
              </a:spcBef>
              <a:spcAft>
                <a:spcPts val="0"/>
              </a:spcAft>
              <a:buSzPts val="1800"/>
              <a:buChar char="▰"/>
              <a:defRPr sz="2400"/>
            </a:lvl2pPr>
            <a:lvl3pPr marL="1371600" lvl="2" indent="-342900" algn="l">
              <a:lnSpc>
                <a:spcPct val="115000"/>
              </a:lnSpc>
              <a:spcBef>
                <a:spcPts val="0"/>
              </a:spcBef>
              <a:spcAft>
                <a:spcPts val="0"/>
              </a:spcAft>
              <a:buSzPts val="1800"/>
              <a:buChar char="▰"/>
              <a:defRPr sz="2400"/>
            </a:lvl3pPr>
            <a:lvl4pPr marL="1828800" lvl="3" indent="-342900" algn="l">
              <a:lnSpc>
                <a:spcPct val="115000"/>
              </a:lnSpc>
              <a:spcBef>
                <a:spcPts val="0"/>
              </a:spcBef>
              <a:spcAft>
                <a:spcPts val="0"/>
              </a:spcAft>
              <a:buSzPts val="1800"/>
              <a:buChar char="▰"/>
              <a:defRPr sz="2400"/>
            </a:lvl4pPr>
            <a:lvl5pPr marL="2286000" lvl="4" indent="-342900" algn="l">
              <a:lnSpc>
                <a:spcPct val="115000"/>
              </a:lnSpc>
              <a:spcBef>
                <a:spcPts val="0"/>
              </a:spcBef>
              <a:spcAft>
                <a:spcPts val="0"/>
              </a:spcAft>
              <a:buSzPts val="1800"/>
              <a:buChar char="▰"/>
              <a:defRPr sz="2400"/>
            </a:lvl5pPr>
            <a:lvl6pPr marL="2743200" lvl="5" indent="-342900" algn="l">
              <a:lnSpc>
                <a:spcPct val="115000"/>
              </a:lnSpc>
              <a:spcBef>
                <a:spcPts val="0"/>
              </a:spcBef>
              <a:spcAft>
                <a:spcPts val="0"/>
              </a:spcAft>
              <a:buSzPts val="1800"/>
              <a:buChar char="▰"/>
              <a:defRPr sz="2400"/>
            </a:lvl6pPr>
            <a:lvl7pPr marL="3200400" lvl="6" indent="-342900" algn="l">
              <a:lnSpc>
                <a:spcPct val="115000"/>
              </a:lnSpc>
              <a:spcBef>
                <a:spcPts val="0"/>
              </a:spcBef>
              <a:spcAft>
                <a:spcPts val="0"/>
              </a:spcAft>
              <a:buSzPts val="1800"/>
              <a:buChar char="▰"/>
              <a:defRPr sz="2400"/>
            </a:lvl7pPr>
            <a:lvl8pPr marL="3657600" lvl="7" indent="-342900" algn="l">
              <a:lnSpc>
                <a:spcPct val="115000"/>
              </a:lnSpc>
              <a:spcBef>
                <a:spcPts val="0"/>
              </a:spcBef>
              <a:spcAft>
                <a:spcPts val="0"/>
              </a:spcAft>
              <a:buSzPts val="1800"/>
              <a:buChar char="▰"/>
              <a:defRPr sz="2400"/>
            </a:lvl8pPr>
            <a:lvl9pPr marL="4114800" lvl="8" indent="-342900" algn="l">
              <a:lnSpc>
                <a:spcPct val="115000"/>
              </a:lnSpc>
              <a:spcBef>
                <a:spcPts val="0"/>
              </a:spcBef>
              <a:spcAft>
                <a:spcPts val="0"/>
              </a:spcAft>
              <a:buSzPts val="1800"/>
              <a:buChar char="▰"/>
              <a:defRPr sz="2400"/>
            </a:lvl9pPr>
          </a:lstStyle>
          <a:p>
            <a:endParaRPr/>
          </a:p>
        </p:txBody>
      </p:sp>
      <p:sp>
        <p:nvSpPr>
          <p:cNvPr id="107" name="Google Shape;107;p53"/>
          <p:cNvSpPr txBox="1">
            <a:spLocks noGrp="1"/>
          </p:cNvSpPr>
          <p:nvPr>
            <p:ph type="sldNum" idx="12"/>
          </p:nvPr>
        </p:nvSpPr>
        <p:spPr>
          <a:xfrm>
            <a:off x="345633" y="6232133"/>
            <a:ext cx="642000" cy="32680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1pPr>
            <a:lvl2pPr marL="0" marR="0" lvl="1"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2pPr>
            <a:lvl3pPr marL="0" marR="0" lvl="2"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3pPr>
            <a:lvl4pPr marL="0" marR="0" lvl="3"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4pPr>
            <a:lvl5pPr marL="0" marR="0" lvl="4"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5pPr>
            <a:lvl6pPr marL="0" marR="0" lvl="5"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6pPr>
            <a:lvl7pPr marL="0" marR="0" lvl="6"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7pPr>
            <a:lvl8pPr marL="0" marR="0" lvl="7"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8pPr>
            <a:lvl9pPr marL="0" marR="0" lvl="8" indent="0" algn="l">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9pPr>
          </a:lstStyle>
          <a:p>
            <a:pPr marL="0" lvl="0" indent="0" algn="l" rtl="0">
              <a:spcBef>
                <a:spcPts val="0"/>
              </a:spcBef>
              <a:spcAft>
                <a:spcPts val="0"/>
              </a:spcAft>
              <a:buNone/>
            </a:pPr>
            <a:fld id="{00000000-1234-1234-1234-123412341234}" type="slidenum">
              <a:rPr lang="en-US"/>
              <a:t>‹#›</a:t>
            </a:fld>
            <a:endParaRPr/>
          </a:p>
        </p:txBody>
      </p:sp>
      <p:pic>
        <p:nvPicPr>
          <p:cNvPr id="13" name="Google Shape;82;p51" descr="A close up of a sign&#10;&#10;Description automatically generated">
            <a:extLst>
              <a:ext uri="{FF2B5EF4-FFF2-40B4-BE49-F238E27FC236}">
                <a16:creationId xmlns:a16="http://schemas.microsoft.com/office/drawing/2014/main" id="{6D98A526-96F9-4F9B-B1CF-1AF53DAB7461}"/>
              </a:ext>
            </a:extLst>
          </p:cNvPr>
          <p:cNvPicPr preferRelativeResize="0"/>
          <p:nvPr userDrawn="1"/>
        </p:nvPicPr>
        <p:blipFill rotWithShape="1">
          <a:blip r:embed="rId2">
            <a:alphaModFix/>
          </a:blip>
          <a:srcRect/>
          <a:stretch/>
        </p:blipFill>
        <p:spPr>
          <a:xfrm>
            <a:off x="10176386" y="6263280"/>
            <a:ext cx="1756586" cy="454203"/>
          </a:xfrm>
          <a:prstGeom prst="rect">
            <a:avLst/>
          </a:prstGeom>
          <a:noFill/>
          <a:ln>
            <a:noFill/>
          </a:ln>
        </p:spPr>
      </p:pic>
      <p:sp>
        <p:nvSpPr>
          <p:cNvPr id="14" name="Google Shape;93;p52">
            <a:extLst>
              <a:ext uri="{FF2B5EF4-FFF2-40B4-BE49-F238E27FC236}">
                <a16:creationId xmlns:a16="http://schemas.microsoft.com/office/drawing/2014/main" id="{2457C111-63D7-44D4-BF44-6786292946ED}"/>
              </a:ext>
            </a:extLst>
          </p:cNvPr>
          <p:cNvSpPr txBox="1">
            <a:spLocks noGrp="1"/>
          </p:cNvSpPr>
          <p:nvPr>
            <p:ph type="title"/>
          </p:nvPr>
        </p:nvSpPr>
        <p:spPr>
          <a:xfrm>
            <a:off x="155355" y="348826"/>
            <a:ext cx="8702317" cy="901893"/>
          </a:xfrm>
          <a:prstGeom prst="rect">
            <a:avLst/>
          </a:prstGeom>
          <a:noFill/>
          <a:ln>
            <a:noFill/>
          </a:ln>
          <a:effectLst>
            <a:outerShdw blurRad="28575" dist="9525" dir="5400000" algn="bl" rotWithShape="0">
              <a:srgbClr val="00001A">
                <a:alpha val="14509"/>
              </a:srgbClr>
            </a:outerShdw>
          </a:effectLst>
        </p:spPr>
        <p:txBody>
          <a:bodyPr spcFirstLastPara="1" wrap="square" lIns="0" tIns="0" rIns="0" bIns="0" anchor="ctr" anchorCtr="0">
            <a:noAutofit/>
          </a:bodyPr>
          <a:lstStyle>
            <a:lvl1pPr lvl="0" algn="ctr">
              <a:lnSpc>
                <a:spcPct val="100000"/>
              </a:lnSpc>
              <a:spcBef>
                <a:spcPts val="0"/>
              </a:spcBef>
              <a:spcAft>
                <a:spcPts val="0"/>
              </a:spcAft>
              <a:buSzPts val="2600"/>
              <a:buNone/>
              <a:defRPr sz="3466">
                <a:latin typeface="Avenir Next LT Pro" panose="020B0504020202020204" pitchFamily="34" charset="0"/>
                <a:ea typeface="Avenir Next LT Pro" panose="020B0504020202020204" pitchFamily="34" charset="0"/>
                <a:cs typeface="Calibri"/>
                <a:sym typeface="Calibri"/>
              </a:defRPr>
            </a:lvl1pPr>
            <a:lvl2pPr lvl="1" algn="l">
              <a:lnSpc>
                <a:spcPct val="100000"/>
              </a:lnSpc>
              <a:spcBef>
                <a:spcPts val="0"/>
              </a:spcBef>
              <a:spcAft>
                <a:spcPts val="0"/>
              </a:spcAft>
              <a:buSzPts val="2600"/>
              <a:buNone/>
              <a:defRPr sz="3466"/>
            </a:lvl2pPr>
            <a:lvl3pPr lvl="2" algn="l">
              <a:lnSpc>
                <a:spcPct val="100000"/>
              </a:lnSpc>
              <a:spcBef>
                <a:spcPts val="0"/>
              </a:spcBef>
              <a:spcAft>
                <a:spcPts val="0"/>
              </a:spcAft>
              <a:buSzPts val="2600"/>
              <a:buNone/>
              <a:defRPr sz="3466"/>
            </a:lvl3pPr>
            <a:lvl4pPr lvl="3" algn="l">
              <a:lnSpc>
                <a:spcPct val="100000"/>
              </a:lnSpc>
              <a:spcBef>
                <a:spcPts val="0"/>
              </a:spcBef>
              <a:spcAft>
                <a:spcPts val="0"/>
              </a:spcAft>
              <a:buSzPts val="2600"/>
              <a:buNone/>
              <a:defRPr sz="3466"/>
            </a:lvl4pPr>
            <a:lvl5pPr lvl="4" algn="l">
              <a:lnSpc>
                <a:spcPct val="100000"/>
              </a:lnSpc>
              <a:spcBef>
                <a:spcPts val="0"/>
              </a:spcBef>
              <a:spcAft>
                <a:spcPts val="0"/>
              </a:spcAft>
              <a:buSzPts val="2600"/>
              <a:buNone/>
              <a:defRPr sz="3466"/>
            </a:lvl5pPr>
            <a:lvl6pPr lvl="5" algn="l">
              <a:lnSpc>
                <a:spcPct val="100000"/>
              </a:lnSpc>
              <a:spcBef>
                <a:spcPts val="0"/>
              </a:spcBef>
              <a:spcAft>
                <a:spcPts val="0"/>
              </a:spcAft>
              <a:buSzPts val="2600"/>
              <a:buNone/>
              <a:defRPr sz="3466"/>
            </a:lvl6pPr>
            <a:lvl7pPr lvl="6" algn="l">
              <a:lnSpc>
                <a:spcPct val="100000"/>
              </a:lnSpc>
              <a:spcBef>
                <a:spcPts val="0"/>
              </a:spcBef>
              <a:spcAft>
                <a:spcPts val="0"/>
              </a:spcAft>
              <a:buSzPts val="2600"/>
              <a:buNone/>
              <a:defRPr sz="3466"/>
            </a:lvl7pPr>
            <a:lvl8pPr lvl="7" algn="l">
              <a:lnSpc>
                <a:spcPct val="100000"/>
              </a:lnSpc>
              <a:spcBef>
                <a:spcPts val="0"/>
              </a:spcBef>
              <a:spcAft>
                <a:spcPts val="0"/>
              </a:spcAft>
              <a:buSzPts val="2600"/>
              <a:buNone/>
              <a:defRPr sz="3466"/>
            </a:lvl8pPr>
            <a:lvl9pPr lvl="8" algn="l">
              <a:lnSpc>
                <a:spcPct val="100000"/>
              </a:lnSpc>
              <a:spcBef>
                <a:spcPts val="0"/>
              </a:spcBef>
              <a:spcAft>
                <a:spcPts val="0"/>
              </a:spcAft>
              <a:buSzPts val="2600"/>
              <a:buNone/>
              <a:defRPr sz="3466"/>
            </a:lvl9pPr>
          </a:lstStyle>
          <a:p>
            <a:endParaRPr/>
          </a:p>
        </p:txBody>
      </p:sp>
    </p:spTree>
    <p:extLst>
      <p:ext uri="{BB962C8B-B14F-4D97-AF65-F5344CB8AC3E}">
        <p14:creationId xmlns:p14="http://schemas.microsoft.com/office/powerpoint/2010/main" val="3717263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4"/>
        <p:cNvGrpSpPr/>
        <p:nvPr/>
      </p:nvGrpSpPr>
      <p:grpSpPr>
        <a:xfrm>
          <a:off x="0" y="0"/>
          <a:ext cx="0" cy="0"/>
          <a:chOff x="0" y="0"/>
          <a:chExt cx="0" cy="0"/>
        </a:xfrm>
      </p:grpSpPr>
      <p:sp>
        <p:nvSpPr>
          <p:cNvPr id="7" name="Google Shape;10;p38">
            <a:extLst>
              <a:ext uri="{FF2B5EF4-FFF2-40B4-BE49-F238E27FC236}">
                <a16:creationId xmlns:a16="http://schemas.microsoft.com/office/drawing/2014/main" id="{48E592C4-7E1C-4345-9DCF-22F84A4CF057}"/>
              </a:ext>
            </a:extLst>
          </p:cNvPr>
          <p:cNvSpPr txBox="1">
            <a:spLocks noGrp="1"/>
          </p:cNvSpPr>
          <p:nvPr>
            <p:ph type="title"/>
          </p:nvPr>
        </p:nvSpPr>
        <p:spPr>
          <a:xfrm>
            <a:off x="274320" y="347472"/>
            <a:ext cx="11649456" cy="1042416"/>
          </a:xfrm>
          <a:prstGeom prst="rect">
            <a:avLst/>
          </a:prstGeom>
          <a:gradFill>
            <a:gsLst>
              <a:gs pos="0">
                <a:srgbClr val="DF6420"/>
              </a:gs>
              <a:gs pos="100000">
                <a:srgbClr val="004370"/>
              </a:gs>
            </a:gsLst>
            <a:lin ang="0" scaled="0"/>
          </a:gradFill>
          <a:ln>
            <a:noFill/>
          </a:ln>
          <a:effectLst>
            <a:outerShdw blurRad="28575" dist="9525" dir="5400000" algn="bl" rotWithShape="0">
              <a:srgbClr val="00001A">
                <a:alpha val="14509"/>
              </a:srgbClr>
            </a:outerShdw>
          </a:effectLst>
        </p:spPr>
        <p:txBody>
          <a:bodyPr spcFirstLastPara="1" wrap="square" lIns="91440" tIns="45720" rIns="91440" bIns="45720" anchor="ctr" anchorCtr="0">
            <a:noAutofit/>
          </a:bodyPr>
          <a:lstStyle>
            <a:lvl1pPr marR="0" lvl="0" algn="ctr"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Avenir Next LT Pro" panose="020B0504020202020204" pitchFamily="34" charset="0"/>
                <a:ea typeface="Avenir Next LT Pro" panose="020B0504020202020204" pitchFamily="34" charset="0"/>
                <a:cs typeface="Roboto Slab"/>
                <a:sym typeface="Roboto Slab"/>
              </a:defRPr>
            </a:lvl1pPr>
            <a:lvl2pPr marR="0" lvl="1"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endParaRPr/>
          </a:p>
        </p:txBody>
      </p:sp>
      <p:sp>
        <p:nvSpPr>
          <p:cNvPr id="8" name="Google Shape;136;p42">
            <a:extLst>
              <a:ext uri="{FF2B5EF4-FFF2-40B4-BE49-F238E27FC236}">
                <a16:creationId xmlns:a16="http://schemas.microsoft.com/office/drawing/2014/main" id="{E16C6F69-FF14-491B-819E-E76468865CA9}"/>
              </a:ext>
            </a:extLst>
          </p:cNvPr>
          <p:cNvSpPr txBox="1">
            <a:spLocks noGrp="1"/>
          </p:cNvSpPr>
          <p:nvPr>
            <p:ph idx="1"/>
          </p:nvPr>
        </p:nvSpPr>
        <p:spPr>
          <a:xfrm>
            <a:off x="272247" y="1384917"/>
            <a:ext cx="11647503" cy="479204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4370"/>
              </a:buClr>
              <a:buSzPts val="2800"/>
              <a:buFont typeface="Arial"/>
              <a:buChar char="•"/>
              <a:defRPr sz="2800" b="0" i="0" u="none" strike="noStrike" cap="none">
                <a:solidFill>
                  <a:srgbClr val="00437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4370"/>
              </a:buClr>
              <a:buSzPts val="2400"/>
              <a:buFont typeface="Arial"/>
              <a:buChar char="•"/>
              <a:defRPr sz="2400" b="0" i="0" u="none" strike="noStrike" cap="none">
                <a:solidFill>
                  <a:srgbClr val="00437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4370"/>
              </a:buClr>
              <a:buSzPts val="2000"/>
              <a:buFont typeface="Arial"/>
              <a:buChar char="•"/>
              <a:defRPr sz="2000" b="0" i="0" u="none" strike="noStrike" cap="none">
                <a:solidFill>
                  <a:srgbClr val="00437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4370"/>
              </a:buClr>
              <a:buSzPts val="1800"/>
              <a:buFont typeface="Arial"/>
              <a:buChar char="•"/>
              <a:defRPr sz="1800" b="0" i="0" u="none" strike="noStrike" cap="none">
                <a:solidFill>
                  <a:srgbClr val="00437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4370"/>
              </a:buClr>
              <a:buSzPts val="1800"/>
              <a:buFont typeface="Arial"/>
              <a:buChar char="•"/>
              <a:defRPr sz="1800" b="0" i="0" u="none" strike="noStrike" cap="none">
                <a:solidFill>
                  <a:srgbClr val="00437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12;p38">
            <a:extLst>
              <a:ext uri="{FF2B5EF4-FFF2-40B4-BE49-F238E27FC236}">
                <a16:creationId xmlns:a16="http://schemas.microsoft.com/office/drawing/2014/main" id="{5F73D8F2-9D49-4A8E-BDA5-9A45BD3193E3}"/>
              </a:ext>
            </a:extLst>
          </p:cNvPr>
          <p:cNvSpPr txBox="1">
            <a:spLocks/>
          </p:cNvSpPr>
          <p:nvPr userDrawn="1"/>
        </p:nvSpPr>
        <p:spPr>
          <a:xfrm>
            <a:off x="345633" y="6232133"/>
            <a:ext cx="642000" cy="326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1pPr>
            <a:lvl2pPr marL="0" marR="0" lvl="1"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2pPr>
            <a:lvl3pPr marL="0" marR="0" lvl="2"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3pPr>
            <a:lvl4pPr marL="0" marR="0" lvl="3"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4pPr>
            <a:lvl5pPr marL="0" marR="0" lvl="4"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5pPr>
            <a:lvl6pPr marL="0" marR="0" lvl="5"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6pPr>
            <a:lvl7pPr marL="0" marR="0" lvl="6"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7pPr>
            <a:lvl8pPr marL="0" marR="0" lvl="7"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8pPr>
            <a:lvl9pPr marL="0" marR="0" lvl="8"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792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panose="020B05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649F5A-2E66-4F49-9500-6DF4017CA9A9}" type="slidenum">
              <a:rPr lang="en-US" smtClean="0"/>
              <a:t>‹#›</a:t>
            </a:fld>
            <a:endParaRPr lang="en-US"/>
          </a:p>
        </p:txBody>
      </p:sp>
    </p:spTree>
    <p:extLst>
      <p:ext uri="{BB962C8B-B14F-4D97-AF65-F5344CB8AC3E}">
        <p14:creationId xmlns:p14="http://schemas.microsoft.com/office/powerpoint/2010/main" val="2797074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5009-360B-46DD-B0A2-6FB5C0D38958}"/>
              </a:ext>
            </a:extLst>
          </p:cNvPr>
          <p:cNvSpPr>
            <a:spLocks noGrp="1"/>
          </p:cNvSpPr>
          <p:nvPr>
            <p:ph type="title"/>
          </p:nvPr>
        </p:nvSpPr>
        <p:spPr/>
        <p:txBody>
          <a:bodyPr/>
          <a:lstStyle>
            <a:lvl1pPr>
              <a:defRPr>
                <a:latin typeface="Avenir Next LT Pro" panose="020B05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326CB0D-AF3C-43C1-BDDC-9C6844472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D60113-F47B-4A5B-9B37-ED535F37F4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B3FD78-4FC9-42A9-8EB6-48AEDCB6D142}"/>
              </a:ext>
            </a:extLst>
          </p:cNvPr>
          <p:cNvSpPr>
            <a:spLocks noGrp="1"/>
          </p:cNvSpPr>
          <p:nvPr>
            <p:ph type="dt" sz="half" idx="10"/>
          </p:nvPr>
        </p:nvSpPr>
        <p:spPr/>
        <p:txBody>
          <a:bodyPr/>
          <a:lstStyle/>
          <a:p>
            <a:fld id="{6494FDE0-0E9F-4138-8BEB-35CF36453C51}" type="datetime1">
              <a:rPr lang="en-US" smtClean="0">
                <a:solidFill>
                  <a:srgbClr val="323232"/>
                </a:solidFill>
              </a:rPr>
              <a:t>9/26/2023</a:t>
            </a:fld>
            <a:endParaRPr lang="en-US">
              <a:solidFill>
                <a:srgbClr val="323232"/>
              </a:solidFill>
            </a:endParaRPr>
          </a:p>
        </p:txBody>
      </p:sp>
      <p:sp>
        <p:nvSpPr>
          <p:cNvPr id="6" name="Footer Placeholder 5">
            <a:extLst>
              <a:ext uri="{FF2B5EF4-FFF2-40B4-BE49-F238E27FC236}">
                <a16:creationId xmlns:a16="http://schemas.microsoft.com/office/drawing/2014/main" id="{07E4FF52-F94B-424B-A73C-3F3EAB0D31F9}"/>
              </a:ext>
            </a:extLst>
          </p:cNvPr>
          <p:cNvSpPr>
            <a:spLocks noGrp="1"/>
          </p:cNvSpPr>
          <p:nvPr>
            <p:ph type="ftr" sz="quarter" idx="11"/>
          </p:nvPr>
        </p:nvSpPr>
        <p:spPr/>
        <p:txBody>
          <a:bodyPr/>
          <a:lstStyle/>
          <a:p>
            <a:endParaRPr lang="en-US">
              <a:solidFill>
                <a:srgbClr val="323232"/>
              </a:solidFill>
            </a:endParaRPr>
          </a:p>
        </p:txBody>
      </p:sp>
      <p:sp>
        <p:nvSpPr>
          <p:cNvPr id="7" name="Slide Number Placeholder 6">
            <a:extLst>
              <a:ext uri="{FF2B5EF4-FFF2-40B4-BE49-F238E27FC236}">
                <a16:creationId xmlns:a16="http://schemas.microsoft.com/office/drawing/2014/main" id="{104375AA-6D86-493E-A23F-38DAD2350B5C}"/>
              </a:ext>
            </a:extLst>
          </p:cNvPr>
          <p:cNvSpPr>
            <a:spLocks noGrp="1"/>
          </p:cNvSpPr>
          <p:nvPr>
            <p:ph type="sldNum" sz="quarter" idx="12"/>
          </p:nvPr>
        </p:nvSpPr>
        <p:spPr/>
        <p:txBody>
          <a:bodyPr/>
          <a:lstStyle/>
          <a:p>
            <a:fld id="{894A9E3A-C755-465D-B333-C743AAFC3D02}" type="slidenum">
              <a:rPr lang="en-US" smtClean="0">
                <a:solidFill>
                  <a:srgbClr val="323232"/>
                </a:solidFill>
              </a:rPr>
              <a:pPr/>
              <a:t>‹#›</a:t>
            </a:fld>
            <a:endParaRPr lang="en-US">
              <a:solidFill>
                <a:srgbClr val="323232"/>
              </a:solidFill>
            </a:endParaRPr>
          </a:p>
        </p:txBody>
      </p:sp>
    </p:spTree>
    <p:extLst>
      <p:ext uri="{BB962C8B-B14F-4D97-AF65-F5344CB8AC3E}">
        <p14:creationId xmlns:p14="http://schemas.microsoft.com/office/powerpoint/2010/main" val="2006873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4000">
                <a:solidFill>
                  <a:srgbClr val="122C41"/>
                </a:solidFill>
              </a:defRPr>
            </a:lvl1pPr>
          </a:lstStyle>
          <a:p>
            <a:r>
              <a:rPr lang="en-US"/>
              <a:t>Thank you</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err="1"/>
              <a:t>Ubauer@cdc.gov</a:t>
            </a:r>
            <a:endParaRPr lang="en-US"/>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
        <p:nvSpPr>
          <p:cNvPr id="8" name="Rectangle 7"/>
          <p:cNvSpPr/>
          <p:nvPr userDrawn="1"/>
        </p:nvSpPr>
        <p:spPr>
          <a:xfrm>
            <a:off x="635000" y="5837253"/>
            <a:ext cx="5952067" cy="461665"/>
          </a:xfrm>
          <a:prstGeom prst="rect">
            <a:avLst/>
          </a:prstGeom>
        </p:spPr>
        <p:txBody>
          <a:bodyPr wrap="squar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565" y="3289001"/>
            <a:ext cx="2658764" cy="1772035"/>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96890" y="3288764"/>
            <a:ext cx="2658763" cy="1772509"/>
          </a:xfrm>
          <a:prstGeom prst="rect">
            <a:avLst/>
          </a:prstGeom>
        </p:spPr>
      </p:pic>
      <p:pic>
        <p:nvPicPr>
          <p:cNvPr id="14" name="Picture 13"/>
          <p:cNvPicPr>
            <a:picLocks noChangeAspect="1"/>
          </p:cNvPicPr>
          <p:nvPr userDrawn="1"/>
        </p:nvPicPr>
        <p:blipFill rotWithShape="1">
          <a:blip r:embed="rId5" cstate="screen">
            <a:extLst>
              <a:ext uri="{28A0092B-C50C-407E-A947-70E740481C1C}">
                <a14:useLocalDpi xmlns:a14="http://schemas.microsoft.com/office/drawing/2010/main"/>
              </a:ext>
            </a:extLst>
          </a:blip>
          <a:srcRect l="-1"/>
          <a:stretch/>
        </p:blipFill>
        <p:spPr>
          <a:xfrm>
            <a:off x="6176214" y="3288764"/>
            <a:ext cx="2663054" cy="1772509"/>
          </a:xfrm>
          <a:prstGeom prst="rect">
            <a:avLst/>
          </a:prstGeom>
        </p:spPr>
      </p:pic>
      <p:pic>
        <p:nvPicPr>
          <p:cNvPr id="15" name="Picture 14"/>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959828" y="3274807"/>
            <a:ext cx="2637312" cy="1772509"/>
          </a:xfrm>
          <a:prstGeom prst="rect">
            <a:avLst/>
          </a:prstGeom>
        </p:spPr>
      </p:pic>
      <p:sp>
        <p:nvSpPr>
          <p:cNvPr id="20" name="Footer Placeholder 4"/>
          <p:cNvSpPr>
            <a:spLocks noGrp="1"/>
          </p:cNvSpPr>
          <p:nvPr>
            <p:ph type="ftr" sz="quarter" idx="11"/>
          </p:nvPr>
        </p:nvSpPr>
        <p:spPr>
          <a:xfrm>
            <a:off x="581192" y="5486147"/>
            <a:ext cx="6917210" cy="365125"/>
          </a:xfrm>
        </p:spPr>
        <p:txBody>
          <a:bodyPr/>
          <a:lstStyle>
            <a:lvl1pPr>
              <a:defRPr lang="en-US" sz="1200" b="1" i="0" u="none" strike="noStrike" baseline="0" smtClean="0">
                <a:solidFill>
                  <a:schemeClr val="tx1"/>
                </a:solidFill>
              </a:defRPr>
            </a:lvl1pPr>
          </a:lstStyle>
          <a:p>
            <a:endParaRPr lang="en-US"/>
          </a:p>
        </p:txBody>
      </p:sp>
      <p:pic>
        <p:nvPicPr>
          <p:cNvPr id="21" name="Picture 20" descr="HHS_CDC_RGB.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Tree>
    <p:extLst>
      <p:ext uri="{BB962C8B-B14F-4D97-AF65-F5344CB8AC3E}">
        <p14:creationId xmlns:p14="http://schemas.microsoft.com/office/powerpoint/2010/main" val="2190557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LT Pro" panose="020B05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1AB003BD-4D7B-498B-9758-B6251971EAB6}" type="datetimeFigureOut">
              <a:rPr lang="en-US" smtClean="0"/>
              <a:t>9/26/2023</a:t>
            </a:fld>
            <a:endParaRPr lang="en-US"/>
          </a:p>
        </p:txBody>
      </p:sp>
      <p:sp>
        <p:nvSpPr>
          <p:cNvPr id="7" name="Rectangle 6"/>
          <p:cNvSpPr/>
          <p:nvPr userDrawn="1"/>
        </p:nvSpPr>
        <p:spPr>
          <a:xfrm>
            <a:off x="613682" y="6160923"/>
            <a:ext cx="3192235"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2"/>
          <p:cNvSpPr>
            <a:spLocks noGrp="1"/>
          </p:cNvSpPr>
          <p:nvPr>
            <p:ph idx="1"/>
          </p:nvPr>
        </p:nvSpPr>
        <p:spPr>
          <a:xfrm>
            <a:off x="838199" y="1801723"/>
            <a:ext cx="5086866" cy="4176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1"/>
          </p:nvPr>
        </p:nvSpPr>
        <p:spPr>
          <a:xfrm>
            <a:off x="6266934" y="1801723"/>
            <a:ext cx="5086866" cy="4176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792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AB003BD-4D7B-498B-9758-B6251971EAB6}" type="datetimeFigureOut">
              <a:rPr lang="en-US" smtClean="0"/>
              <a:t>9/26/2023</a:t>
            </a:fld>
            <a:endParaRPr lang="en-US"/>
          </a:p>
        </p:txBody>
      </p:sp>
      <p:sp>
        <p:nvSpPr>
          <p:cNvPr id="7" name="Rectangle 6"/>
          <p:cNvSpPr/>
          <p:nvPr userDrawn="1"/>
        </p:nvSpPr>
        <p:spPr>
          <a:xfrm>
            <a:off x="613682" y="6160923"/>
            <a:ext cx="3192235"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2"/>
          <p:cNvSpPr>
            <a:spLocks noGrp="1"/>
          </p:cNvSpPr>
          <p:nvPr>
            <p:ph idx="1"/>
          </p:nvPr>
        </p:nvSpPr>
        <p:spPr>
          <a:xfrm>
            <a:off x="838199" y="1801723"/>
            <a:ext cx="5086866" cy="4176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1"/>
          </p:nvPr>
        </p:nvSpPr>
        <p:spPr>
          <a:xfrm>
            <a:off x="6266934" y="1801723"/>
            <a:ext cx="5086866" cy="4176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317067"/>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12B5AFFD-2F9D-4342-9963-D262D68D5BA6}" type="datetimeFigureOut">
              <a:rPr lang="en-US" smtClean="0"/>
              <a:t>9/26/2023</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87747460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17"/>
          <p:cNvSpPr/>
          <p:nvPr userDrawn="1"/>
        </p:nvSpPr>
        <p:spPr>
          <a:xfrm rot="10800000">
            <a:off x="-1" y="4613280"/>
            <a:ext cx="3904736" cy="2244725"/>
          </a:xfrm>
          <a:custGeom>
            <a:avLst/>
            <a:gdLst/>
            <a:ahLst/>
            <a:cxnLst/>
            <a:rect l="l" t="t" r="r" b="b"/>
            <a:pathLst>
              <a:path w="2758505" h="2244485">
                <a:moveTo>
                  <a:pt x="2758505" y="2244485"/>
                </a:moveTo>
                <a:lnTo>
                  <a:pt x="0" y="2237929"/>
                </a:lnTo>
                <a:lnTo>
                  <a:pt x="514052" y="0"/>
                </a:lnTo>
                <a:lnTo>
                  <a:pt x="2758505" y="0"/>
                </a:lnTo>
                <a:close/>
              </a:path>
            </a:pathLst>
          </a:custGeom>
          <a:solidFill>
            <a:srgbClr val="FCBF7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92881">
              <a:defRPr/>
            </a:pPr>
            <a:endParaRPr lang="en-US" sz="760">
              <a:solidFill>
                <a:prstClr val="white"/>
              </a:solidFill>
            </a:endParaRPr>
          </a:p>
        </p:txBody>
      </p:sp>
      <p:sp>
        <p:nvSpPr>
          <p:cNvPr id="4" name="Text Placeholder 14"/>
          <p:cNvSpPr>
            <a:spLocks noGrp="1"/>
          </p:cNvSpPr>
          <p:nvPr>
            <p:ph type="body" sz="quarter" idx="10"/>
          </p:nvPr>
        </p:nvSpPr>
        <p:spPr>
          <a:xfrm>
            <a:off x="1202269" y="1422400"/>
            <a:ext cx="9812867" cy="2419350"/>
          </a:xfrm>
          <a:prstGeom prst="rect">
            <a:avLst/>
          </a:prstGeom>
        </p:spPr>
        <p:txBody>
          <a:bodyPr anchor="ctr"/>
          <a:lstStyle>
            <a:lvl1pPr marL="0" indent="0" algn="ctr">
              <a:buNone/>
              <a:defRPr sz="2194" b="0" i="0" baseline="0">
                <a:solidFill>
                  <a:schemeClr val="bg1"/>
                </a:solidFill>
                <a:latin typeface="Avenir Book"/>
                <a:cs typeface="Avenir Book"/>
              </a:defRPr>
            </a:lvl1pPr>
          </a:lstStyle>
          <a:p>
            <a:pPr lvl="0"/>
            <a:r>
              <a:rPr lang="en-US"/>
              <a:t>Click to edit Master text styles</a:t>
            </a:r>
          </a:p>
        </p:txBody>
      </p:sp>
    </p:spTree>
    <p:extLst>
      <p:ext uri="{BB962C8B-B14F-4D97-AF65-F5344CB8AC3E}">
        <p14:creationId xmlns:p14="http://schemas.microsoft.com/office/powerpoint/2010/main" val="3828320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33352" y="972647"/>
            <a:ext cx="11817349" cy="12700"/>
          </a:xfrm>
          <a:prstGeom prst="line">
            <a:avLst/>
          </a:prstGeom>
          <a:ln w="57150" cmpd="sng">
            <a:solidFill>
              <a:srgbClr val="002C5C"/>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33351" y="195263"/>
            <a:ext cx="10972800" cy="930152"/>
          </a:xfrm>
        </p:spPr>
        <p:txBody>
          <a:bodyPr/>
          <a:lstStyle>
            <a:lvl1pPr algn="l">
              <a:defRPr b="0"/>
            </a:lvl1pPr>
          </a:lstStyle>
          <a:p>
            <a:r>
              <a:rPr lang="en-US"/>
              <a:t>Click to edit Master title style</a:t>
            </a:r>
          </a:p>
        </p:txBody>
      </p:sp>
      <p:sp>
        <p:nvSpPr>
          <p:cNvPr id="3" name="Content Placeholder 2"/>
          <p:cNvSpPr>
            <a:spLocks noGrp="1"/>
          </p:cNvSpPr>
          <p:nvPr>
            <p:ph idx="1"/>
          </p:nvPr>
        </p:nvSpPr>
        <p:spPr>
          <a:xfrm>
            <a:off x="293076" y="1413242"/>
            <a:ext cx="10972800" cy="3848100"/>
          </a:xfrm>
        </p:spPr>
        <p:txBody>
          <a:bodyPr/>
          <a:lstStyle>
            <a:lvl1pPr>
              <a:defRPr>
                <a:solidFill>
                  <a:srgbClr val="002C5C"/>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sz="675">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38200" y="6356357"/>
            <a:ext cx="2743200" cy="365125"/>
          </a:xfrm>
          <a:prstGeom prst="rect">
            <a:avLst/>
          </a:prstGeom>
        </p:spPr>
        <p:txBody>
          <a:bodyPr/>
          <a:lstStyle>
            <a:lvl1pPr eaLnBrk="1" hangingPunct="1">
              <a:defRPr/>
            </a:lvl1pPr>
          </a:lstStyle>
          <a:p>
            <a:pPr defTabSz="192881" fontAlgn="base">
              <a:spcBef>
                <a:spcPct val="0"/>
              </a:spcBef>
              <a:spcAft>
                <a:spcPct val="0"/>
              </a:spcAft>
              <a:defRPr/>
            </a:pPr>
            <a:fld id="{276C87DB-6269-4B14-965A-41A3C759ACF8}" type="datetimeFigureOut">
              <a:rPr lang="en-US" smtClean="0">
                <a:solidFill>
                  <a:prstClr val="black"/>
                </a:solidFill>
                <a:ea typeface="ＭＳ Ｐゴシック" panose="020B0600070205080204" pitchFamily="34" charset="-128"/>
              </a:rPr>
              <a:pPr defTabSz="192881" fontAlgn="base">
                <a:spcBef>
                  <a:spcPct val="0"/>
                </a:spcBef>
                <a:spcAft>
                  <a:spcPct val="0"/>
                </a:spcAft>
                <a:defRPr/>
              </a:pPr>
              <a:t>9/26/2023</a:t>
            </a:fld>
            <a:endParaRPr lang="en-US">
              <a:solidFill>
                <a:prstClr val="black"/>
              </a:solidFill>
              <a:ea typeface="ＭＳ Ｐゴシック" panose="020B0600070205080204" pitchFamily="34" charset="-128"/>
            </a:endParaRPr>
          </a:p>
        </p:txBody>
      </p:sp>
      <p:sp>
        <p:nvSpPr>
          <p:cNvPr id="6" name="Footer Placeholder 4"/>
          <p:cNvSpPr>
            <a:spLocks noGrp="1"/>
          </p:cNvSpPr>
          <p:nvPr>
            <p:ph type="ftr" sz="quarter" idx="11"/>
          </p:nvPr>
        </p:nvSpPr>
        <p:spPr>
          <a:xfrm>
            <a:off x="4038600" y="6356357"/>
            <a:ext cx="4114800" cy="365125"/>
          </a:xfrm>
          <a:prstGeom prst="rect">
            <a:avLst/>
          </a:prstGeom>
        </p:spPr>
        <p:txBody>
          <a:bodyPr/>
          <a:lstStyle>
            <a:lvl1pPr eaLnBrk="1" hangingPunct="1">
              <a:defRPr/>
            </a:lvl1pPr>
          </a:lstStyle>
          <a:p>
            <a:pPr defTabSz="192881" fontAlgn="base">
              <a:spcBef>
                <a:spcPct val="0"/>
              </a:spcBef>
              <a:spcAft>
                <a:spcPct val="0"/>
              </a:spcAft>
              <a:defRPr/>
            </a:pPr>
            <a:endParaRPr lang="en-US">
              <a:solidFill>
                <a:prstClr val="black"/>
              </a:solidFill>
              <a:ea typeface="ＭＳ Ｐゴシック" panose="020B0600070205080204" pitchFamily="34" charset="-128"/>
            </a:endParaRPr>
          </a:p>
        </p:txBody>
      </p:sp>
      <p:sp>
        <p:nvSpPr>
          <p:cNvPr id="7" name="Slide Number Placeholder 5"/>
          <p:cNvSpPr>
            <a:spLocks noGrp="1"/>
          </p:cNvSpPr>
          <p:nvPr>
            <p:ph type="sldNum" sz="quarter" idx="12"/>
          </p:nvPr>
        </p:nvSpPr>
        <p:spPr>
          <a:xfrm>
            <a:off x="8610600" y="6356357"/>
            <a:ext cx="2743200" cy="365125"/>
          </a:xfrm>
          <a:prstGeom prst="rect">
            <a:avLst/>
          </a:prstGeom>
        </p:spPr>
        <p:txBody>
          <a:bodyPr/>
          <a:lstStyle>
            <a:lvl1pPr eaLnBrk="1" hangingPunct="1">
              <a:defRPr/>
            </a:lvl1pPr>
          </a:lstStyle>
          <a:p>
            <a:pPr defTabSz="192881" fontAlgn="base">
              <a:spcBef>
                <a:spcPct val="0"/>
              </a:spcBef>
              <a:spcAft>
                <a:spcPct val="0"/>
              </a:spcAft>
              <a:defRPr/>
            </a:pPr>
            <a:fld id="{42451792-D571-44C2-8EE6-FEF46E30ABFE}" type="slidenum">
              <a:rPr lang="en-US" smtClean="0">
                <a:solidFill>
                  <a:prstClr val="black"/>
                </a:solidFill>
                <a:ea typeface="ＭＳ Ｐゴシック" panose="020B0600070205080204" pitchFamily="34" charset="-128"/>
              </a:rPr>
              <a:pPr defTabSz="192881" fontAlgn="base">
                <a:spcBef>
                  <a:spcPct val="0"/>
                </a:spcBef>
                <a:spcAft>
                  <a:spcPct val="0"/>
                </a:spcAft>
                <a:defRPr/>
              </a:pPr>
              <a:t>‹#›</a:t>
            </a:fld>
            <a:endParaRPr lang="en-US">
              <a:solidFill>
                <a:prstClr val="black"/>
              </a:solidFill>
              <a:ea typeface="ＭＳ Ｐゴシック" panose="020B0600070205080204" pitchFamily="34" charset="-128"/>
            </a:endParaRPr>
          </a:p>
        </p:txBody>
      </p:sp>
    </p:spTree>
    <p:extLst>
      <p:ext uri="{BB962C8B-B14F-4D97-AF65-F5344CB8AC3E}">
        <p14:creationId xmlns:p14="http://schemas.microsoft.com/office/powerpoint/2010/main" val="3796994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62DC-E03C-4252-A771-C85D6F0CAD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FBA9EB-E157-4119-BC3F-6587AB1CB0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3985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2BFCF-7225-4B3A-BF89-72DDD4A84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89A89F-F445-4E3D-AAC7-3E1C679A2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3D45D3-A19B-416A-AD28-D2F7AA1237FA}"/>
              </a:ext>
            </a:extLst>
          </p:cNvPr>
          <p:cNvSpPr>
            <a:spLocks noGrp="1"/>
          </p:cNvSpPr>
          <p:nvPr>
            <p:ph type="dt" sz="half" idx="10"/>
          </p:nvPr>
        </p:nvSpPr>
        <p:spPr/>
        <p:txBody>
          <a:bodyPr/>
          <a:lstStyle/>
          <a:p>
            <a:fld id="{726B4576-27A8-8E4D-98C4-BDEDDFC2BF84}" type="datetimeFigureOut">
              <a:rPr lang="en-US" smtClean="0"/>
              <a:t>9/26/2023</a:t>
            </a:fld>
            <a:endParaRPr lang="en-US"/>
          </a:p>
        </p:txBody>
      </p:sp>
      <p:sp>
        <p:nvSpPr>
          <p:cNvPr id="5" name="Footer Placeholder 4">
            <a:extLst>
              <a:ext uri="{FF2B5EF4-FFF2-40B4-BE49-F238E27FC236}">
                <a16:creationId xmlns:a16="http://schemas.microsoft.com/office/drawing/2014/main" id="{15DB78EA-8084-4C40-B512-5A817F8F73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C8BA7-B31E-4B16-8DC3-E1198F43FA56}"/>
              </a:ext>
            </a:extLst>
          </p:cNvPr>
          <p:cNvSpPr>
            <a:spLocks noGrp="1"/>
          </p:cNvSpPr>
          <p:nvPr>
            <p:ph type="sldNum" sz="quarter" idx="12"/>
          </p:nvPr>
        </p:nvSpPr>
        <p:spPr/>
        <p:txBody>
          <a:bodyPr/>
          <a:lstStyle/>
          <a:p>
            <a:fld id="{CBA71907-B0E3-5E4F-B11F-F7313970FD24}" type="slidenum">
              <a:rPr lang="en-US" smtClean="0"/>
              <a:t>‹#›</a:t>
            </a:fld>
            <a:endParaRPr lang="en-US"/>
          </a:p>
        </p:txBody>
      </p:sp>
    </p:spTree>
    <p:extLst>
      <p:ext uri="{BB962C8B-B14F-4D97-AF65-F5344CB8AC3E}">
        <p14:creationId xmlns:p14="http://schemas.microsoft.com/office/powerpoint/2010/main" val="94798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9BE3-2E50-4C13-866D-F0E78F3F8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C014AD-538D-4E77-9AEE-79FECFA951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B80C1-E46B-417F-9058-0E9AFD700AC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9D1C7C1-EFD0-4687-AC7A-4A1D4F50C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3008B-CD54-47E9-B9BE-B1386EF2A46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34983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2E5D-A851-4208-98EF-1B176F6D9D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1EF28B-4A5B-4991-AB09-1804A70D19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34A5B6-6CF0-4DF5-A837-FB4AF222628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D609482-68E8-451B-9BC5-56305B268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F66E9-C8A1-4DEF-A977-41D8B52A5338}"/>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83296158"/>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8AC0-08B0-4591-8E74-BD69322F8B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43413E-4C5C-401B-90FD-5AC1850C20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3B52C-566D-4495-8C09-475373AB0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7EB8B3-65CB-48D1-A067-810A53E7B34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C82F849-7E22-49FE-9CEA-C76403D12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98C1A8-438B-4981-B49E-6BBB19A4C5A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41423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TitlePage_BG-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189827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6D076-EFA1-4E6A-9EFD-8A9063BD68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6996C3-7C3A-4771-B3D1-783A008C57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A6F0D-458C-4B3F-B865-94AB0931FF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470BBC-D63A-4EF2-9B82-42B29B5E61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AB9575-D7D4-4CCB-989A-01E3EF5BDB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B8AE2F-89BB-4E88-BBCD-01390664193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D06B38D-13CA-4FE8-A121-BA96D661D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E53C1D-83DA-4F7D-AD0E-22F3AF7FE2D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27746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585E7-11C2-44BE-AF12-A29A315B97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9271E-BF4A-4A34-851D-BD98D3436A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BA0DFAD-6327-41AB-A050-AF8437CC13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19E60D-3AEE-4E8A-87A7-EECB63398B92}"/>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43678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9B9ACC-5B66-4925-9A68-2A50E97C7A7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621DAA6-186C-45BD-B84E-E9270E8481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32E9A5-4E6D-4F76-A912-C034766A2D6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88061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649E-9AE6-47B4-9D75-0BE7FF2B6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35A062-6D6F-46C5-BB27-01E27383F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F67B38-1570-44AF-AD82-B089C7B54D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7EBA5-88CC-426F-96E0-DB207A24C75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4C7D7ED-B4EB-48EE-B408-F163B21BBB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661124-1504-4B91-BF18-87D462FB86E6}"/>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8" name="Rectangle 7">
            <a:extLst>
              <a:ext uri="{FF2B5EF4-FFF2-40B4-BE49-F238E27FC236}">
                <a16:creationId xmlns:a16="http://schemas.microsoft.com/office/drawing/2014/main" id="{2452D65D-CA0D-43B4-81A2-5D20738B38AA}"/>
              </a:ext>
              <a:ext uri="{C183D7F6-B498-43B3-948B-1728B52AA6E4}">
                <adec:decorative xmlns:adec="http://schemas.microsoft.com/office/drawing/2017/decorative" val="1"/>
              </a:ext>
            </a:extLst>
          </p:cNvPr>
          <p:cNvSpPr>
            <a:spLocks noChangeAspect="1"/>
          </p:cNvSpPr>
          <p:nvPr userDrawn="1"/>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grpSp>
        <p:nvGrpSpPr>
          <p:cNvPr id="9" name="Group 8">
            <a:extLst>
              <a:ext uri="{FF2B5EF4-FFF2-40B4-BE49-F238E27FC236}">
                <a16:creationId xmlns:a16="http://schemas.microsoft.com/office/drawing/2014/main" id="{EEA004D9-72E3-4281-8BC8-BE5C23ABA57B}"/>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0" name="Rectangle 9">
              <a:extLst>
                <a:ext uri="{FF2B5EF4-FFF2-40B4-BE49-F238E27FC236}">
                  <a16:creationId xmlns:a16="http://schemas.microsoft.com/office/drawing/2014/main" id="{0723E181-9FAB-4D8A-987F-1FA197BE64F1}"/>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1" name="Group 10">
              <a:extLst>
                <a:ext uri="{FF2B5EF4-FFF2-40B4-BE49-F238E27FC236}">
                  <a16:creationId xmlns:a16="http://schemas.microsoft.com/office/drawing/2014/main" id="{ED4E425C-B93F-4222-A113-A741C178F4CD}"/>
                </a:ext>
              </a:extLst>
            </p:cNvPr>
            <p:cNvGrpSpPr/>
            <p:nvPr userDrawn="1"/>
          </p:nvGrpSpPr>
          <p:grpSpPr>
            <a:xfrm>
              <a:off x="7591778" y="6478439"/>
              <a:ext cx="4147930" cy="97339"/>
              <a:chOff x="6119314" y="6478440"/>
              <a:chExt cx="5676839" cy="93810"/>
            </a:xfrm>
          </p:grpSpPr>
          <p:sp>
            <p:nvSpPr>
              <p:cNvPr id="12" name="Rectangle 11">
                <a:extLst>
                  <a:ext uri="{FF2B5EF4-FFF2-40B4-BE49-F238E27FC236}">
                    <a16:creationId xmlns:a16="http://schemas.microsoft.com/office/drawing/2014/main" id="{EB1B88E1-B523-47D9-BC31-188A48275EE9}"/>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B53DD6B-695D-4EA1-B230-C4EC30944101}"/>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F3161C4-81F8-4A6C-BD43-AEFEB78F358B}"/>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34AC76AF-BE00-49BD-9ADE-099AD5AFDE04}"/>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94ABF0F-41A8-453F-BE2F-F6F9532B624B}"/>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9356E923-0F86-4AB2-90BD-48A11450936D}"/>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EAF4EB92-683C-4BE0-82C2-6CDEE81F0FB0}"/>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423055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9CE0-49B0-4216-A5B8-A7311A75FF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FB9030-66A3-4F00-B88F-347DFCF36A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922B7-92C9-489B-90CB-3D55D2AD7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A4E34-6910-408E-92BC-57DB4402C76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050A507-5347-492C-BD48-19BD859897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FF16-E9A8-4B70-A305-72B7513109FD}"/>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36156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675A-50F1-4369-A05A-E1708C96CF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DC7547-5A87-462C-925F-70E561D93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977EC-D6C9-471C-A039-0478C251870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411EBA-1403-4CBE-A5C0-CDC60DF11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818CC-300E-4E0C-8AC8-5416BD209F10}"/>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04738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644EFC-F37D-4EC5-AD2C-E45D8DCC07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D33871-A045-4E7F-92F1-0077EA6411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551C8-446C-46E9-8D30-B6645AAF65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F7A12D2-9DA9-45D1-86B9-ACBCA46CA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D7537-ADF5-49E8-B170-E12A6AE5AB76}"/>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13031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NCCDPHP">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B882EF8D-49EE-B34C-BE14-B912AF49A9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21" name="Rectangle 20">
            <a:extLst>
              <a:ext uri="{FF2B5EF4-FFF2-40B4-BE49-F238E27FC236}">
                <a16:creationId xmlns:a16="http://schemas.microsoft.com/office/drawing/2014/main" id="{22490384-8B09-9449-9D67-AC509E7ED58C}"/>
              </a:ext>
            </a:extLst>
          </p:cNvPr>
          <p:cNvSpPr/>
          <p:nvPr userDrawn="1"/>
        </p:nvSpPr>
        <p:spPr>
          <a:xfrm>
            <a:off x="0" y="-1"/>
            <a:ext cx="12192000" cy="3528647"/>
          </a:xfrm>
          <a:prstGeom prst="rect">
            <a:avLst/>
          </a:prstGeom>
          <a:gradFill>
            <a:gsLst>
              <a:gs pos="100000">
                <a:schemeClr val="tx1">
                  <a:alpha val="0"/>
                </a:schemeClr>
              </a:gs>
              <a:gs pos="50000">
                <a:srgbClr val="102B40">
                  <a:alpha val="56000"/>
                </a:srgbClr>
              </a:gs>
              <a:gs pos="0">
                <a:schemeClr val="tx1">
                  <a:alpha val="9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56937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DCPC">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Division of Cancer Prevention and Control </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933143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DDT">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Division of Diabetes Translation</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206308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rgbClr val="122C4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9/26/2023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DHDSP">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Division for Heart Disease and Stroke Prevention</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8955865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DNPAO">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Division of Nutrition, Physical Activity, and Obesity</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135664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DOH">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Division of Oral Health</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718799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DPH">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Division of Population Health</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423612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DRH">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 r="-1" b="-318"/>
          <a:stretch/>
        </p:blipFill>
        <p:spPr>
          <a:xfrm>
            <a:off x="0"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Division of Reproductive Health</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3603522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SH">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2DACA50B-7975-A348-B693-4F4489C98D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7" name="Rectangle 26">
            <a:extLst>
              <a:ext uri="{FF2B5EF4-FFF2-40B4-BE49-F238E27FC236}">
                <a16:creationId xmlns:a16="http://schemas.microsoft.com/office/drawing/2014/main" id="{B9B65598-66E1-4941-807C-FDA05F54CB4E}"/>
              </a:ext>
            </a:extLst>
          </p:cNvPr>
          <p:cNvSpPr/>
          <p:nvPr userDrawn="1"/>
        </p:nvSpPr>
        <p:spPr>
          <a:xfrm rot="10800000">
            <a:off x="0" y="4506686"/>
            <a:ext cx="12192000" cy="2351314"/>
          </a:xfrm>
          <a:prstGeom prst="rect">
            <a:avLst/>
          </a:prstGeom>
          <a:gradFill>
            <a:gsLst>
              <a:gs pos="100000">
                <a:schemeClr val="bg1">
                  <a:alpha val="0"/>
                </a:schemeClr>
              </a:gs>
              <a:gs pos="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8010424-EFC9-6645-9821-D3C07F31AFA5}"/>
              </a:ext>
            </a:extLst>
          </p:cNvPr>
          <p:cNvSpPr/>
          <p:nvPr userDrawn="1"/>
        </p:nvSpPr>
        <p:spPr>
          <a:xfrm>
            <a:off x="0" y="0"/>
            <a:ext cx="12192000" cy="2410142"/>
          </a:xfrm>
          <a:prstGeom prst="rect">
            <a:avLst/>
          </a:prstGeom>
          <a:gradFill>
            <a:gsLst>
              <a:gs pos="100000">
                <a:schemeClr val="tx1">
                  <a:alpha val="0"/>
                </a:schemeClr>
              </a:gs>
              <a:gs pos="0">
                <a:schemeClr val="tx1">
                  <a:alpha val="8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81194" y="1674200"/>
            <a:ext cx="10993546" cy="590321"/>
          </a:xfrm>
        </p:spPr>
        <p:txBody>
          <a:bodyPr anchor="t">
            <a:normAutofit/>
          </a:bodyPr>
          <a:lstStyle>
            <a:lvl1pPr marL="0" indent="0" algn="l">
              <a:buNone/>
              <a:defRPr sz="16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p>
        </p:txBody>
      </p:sp>
      <p:sp>
        <p:nvSpPr>
          <p:cNvPr id="2" name="Title 1"/>
          <p:cNvSpPr>
            <a:spLocks noGrp="1"/>
          </p:cNvSpPr>
          <p:nvPr>
            <p:ph type="ctrTitle" hasCustomPrompt="1"/>
          </p:nvPr>
        </p:nvSpPr>
        <p:spPr>
          <a:xfrm>
            <a:off x="581191" y="199186"/>
            <a:ext cx="10993549" cy="1475013"/>
          </a:xfrm>
          <a:effectLst/>
        </p:spPr>
        <p:txBody>
          <a:bodyPr anchor="ctr">
            <a:normAutofit/>
          </a:bodyPr>
          <a:lstStyle>
            <a:lvl1pPr>
              <a:defRPr sz="4000">
                <a:solidFill>
                  <a:schemeClr val="bg1"/>
                </a:solidFill>
              </a:defRPr>
            </a:lvl1pPr>
          </a:lstStyle>
          <a:p>
            <a:r>
              <a:rPr lang="en-US"/>
              <a:t>Click to edit title</a:t>
            </a:r>
          </a:p>
        </p:txBody>
      </p:sp>
      <p:pic>
        <p:nvPicPr>
          <p:cNvPr id="7" name="Picture 6" descr="logos: United States Department of Health and Human Services (USDHHS), CDC (Centers for Disease Control and Prevention)&#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Office on Smoking and Health</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p>
          <a:p>
            <a:pPr lvl="0">
              <a:lnSpc>
                <a:spcPct val="150000"/>
              </a:lnSpc>
            </a:pPr>
            <a:r>
              <a:rPr lang="en-US" sz="1100" b="1"/>
              <a:t>National Center for Chronic Disease Prevention and Health Promotion</a:t>
            </a:r>
          </a:p>
        </p:txBody>
      </p:sp>
      <p:grpSp>
        <p:nvGrpSpPr>
          <p:cNvPr id="11" name="Group 10">
            <a:extLst>
              <a:ext uri="{FF2B5EF4-FFF2-40B4-BE49-F238E27FC236}">
                <a16:creationId xmlns:a16="http://schemas.microsoft.com/office/drawing/2014/main" id="{A1B6646B-1167-7A4F-95BA-BDB70FFA082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5029A2BA-E966-9F41-BA16-645D4D6520DB}"/>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4B4BA8DA-C096-484D-85FB-3AE84B048705}"/>
                </a:ext>
              </a:extLst>
            </p:cNvPr>
            <p:cNvGrpSpPr/>
            <p:nvPr userDrawn="1"/>
          </p:nvGrpSpPr>
          <p:grpSpPr>
            <a:xfrm>
              <a:off x="7591778" y="6478439"/>
              <a:ext cx="4147930" cy="97339"/>
              <a:chOff x="6119314" y="6478440"/>
              <a:chExt cx="5676839" cy="93810"/>
            </a:xfrm>
          </p:grpSpPr>
          <p:sp>
            <p:nvSpPr>
              <p:cNvPr id="16" name="Rectangle 15">
                <a:extLst>
                  <a:ext uri="{FF2B5EF4-FFF2-40B4-BE49-F238E27FC236}">
                    <a16:creationId xmlns:a16="http://schemas.microsoft.com/office/drawing/2014/main" id="{7CA64621-1DA5-5D49-A8B4-6169D2786F8A}"/>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8AB4735-04F4-6542-9BC6-0681786310C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410C7AB-14EB-1C46-B93B-670C3888B031}"/>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37FB1DA-E63F-8643-A147-22F78C0A4F6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D31817CB-38A2-4F4F-B666-0063CC8B14D4}"/>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2DFFEB19-474D-EA40-B705-F4EEB9EE5DE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B1BC04E-F923-B340-A750-8D5CC62CA0AD}"/>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550778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Backgroud Image">
    <p:spTree>
      <p:nvGrpSpPr>
        <p:cNvPr id="1" name=""/>
        <p:cNvGrpSpPr/>
        <p:nvPr/>
      </p:nvGrpSpPr>
      <p:grpSpPr>
        <a:xfrm>
          <a:off x="0" y="0"/>
          <a:ext cx="0" cy="0"/>
          <a:chOff x="0" y="0"/>
          <a:chExt cx="0" cy="0"/>
        </a:xfrm>
      </p:grpSpPr>
      <p:pic>
        <p:nvPicPr>
          <p:cNvPr id="8" name="Picture 7" descr="A picture containing object, outdoor, sky&#10;&#10;Description automatically generated">
            <a:extLst>
              <a:ext uri="{FF2B5EF4-FFF2-40B4-BE49-F238E27FC236}">
                <a16:creationId xmlns:a16="http://schemas.microsoft.com/office/drawing/2014/main" id="{5957362C-F154-7D42-A27E-269034EA1A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p>
            <a:fld id="{D57F1E4F-1CFF-5643-939E-217C01CDF565}" type="slidenum">
              <a:rPr lang="en-US" smtClean="0"/>
              <a:pPr/>
              <a:t>‹#›</a:t>
            </a:fld>
            <a:endParaRPr lang="en-US"/>
          </a:p>
        </p:txBody>
      </p:sp>
      <p:grpSp>
        <p:nvGrpSpPr>
          <p:cNvPr id="14" name="Group 13">
            <a:extLst>
              <a:ext uri="{FF2B5EF4-FFF2-40B4-BE49-F238E27FC236}">
                <a16:creationId xmlns:a16="http://schemas.microsoft.com/office/drawing/2014/main" id="{235F0ACF-4A9A-4E4F-816B-880B93CF75D7}"/>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5" name="Rectangle 14">
              <a:extLst>
                <a:ext uri="{FF2B5EF4-FFF2-40B4-BE49-F238E27FC236}">
                  <a16:creationId xmlns:a16="http://schemas.microsoft.com/office/drawing/2014/main" id="{88A47762-69AF-D245-933F-B3E5D24A8D31}"/>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16F90E8F-326A-5043-B77F-161D9A6E9A8D}"/>
                </a:ext>
              </a:extLst>
            </p:cNvPr>
            <p:cNvGrpSpPr/>
            <p:nvPr userDrawn="1"/>
          </p:nvGrpSpPr>
          <p:grpSpPr>
            <a:xfrm>
              <a:off x="7591778" y="6478439"/>
              <a:ext cx="4147930" cy="97339"/>
              <a:chOff x="6119314" y="6478440"/>
              <a:chExt cx="5676839" cy="93810"/>
            </a:xfrm>
          </p:grpSpPr>
          <p:sp>
            <p:nvSpPr>
              <p:cNvPr id="17" name="Rectangle 16">
                <a:extLst>
                  <a:ext uri="{FF2B5EF4-FFF2-40B4-BE49-F238E27FC236}">
                    <a16:creationId xmlns:a16="http://schemas.microsoft.com/office/drawing/2014/main" id="{957E1F57-BD3F-C84E-B83A-5411F1EF31F8}"/>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877B155-07AD-D44A-915B-AAD5C5996AA2}"/>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31F4708-7193-2B49-A3A3-B2643AABEACC}"/>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779FB51-4A11-4344-A831-A0DD1A6D3ED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784CACD-1E2A-9745-A70E-305356DEED79}"/>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D1DC963-1D73-E84D-8AC4-38F48E327F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1B50029-2B45-6142-AA12-1A0515E3F55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4" name="Title 1">
            <a:extLst>
              <a:ext uri="{FF2B5EF4-FFF2-40B4-BE49-F238E27FC236}">
                <a16:creationId xmlns:a16="http://schemas.microsoft.com/office/drawing/2014/main" id="{1D0997CF-3293-2646-AC77-8DC4D7D24C8C}"/>
              </a:ext>
            </a:extLst>
          </p:cNvPr>
          <p:cNvSpPr>
            <a:spLocks noGrp="1"/>
          </p:cNvSpPr>
          <p:nvPr>
            <p:ph type="title"/>
          </p:nvPr>
        </p:nvSpPr>
        <p:spPr>
          <a:xfrm>
            <a:off x="581192" y="702156"/>
            <a:ext cx="11029616" cy="1013800"/>
          </a:xfrm>
        </p:spPr>
        <p:txBody>
          <a:bodyPr/>
          <a:lstStyle/>
          <a:p>
            <a:r>
              <a:rPr lang="en-US"/>
              <a:t>Click to edit Master title style</a:t>
            </a:r>
          </a:p>
        </p:txBody>
      </p:sp>
      <p:sp>
        <p:nvSpPr>
          <p:cNvPr id="25" name="Content Placeholder 2">
            <a:extLst>
              <a:ext uri="{FF2B5EF4-FFF2-40B4-BE49-F238E27FC236}">
                <a16:creationId xmlns:a16="http://schemas.microsoft.com/office/drawing/2014/main" id="{1218E7E0-DF9F-9948-BCBD-BF9B9D07A959}"/>
              </a:ext>
            </a:extLst>
          </p:cNvPr>
          <p:cNvSpPr>
            <a:spLocks noGrp="1"/>
          </p:cNvSpPr>
          <p:nvPr>
            <p:ph idx="1" hasCustomPrompt="1"/>
          </p:nvPr>
        </p:nvSpPr>
        <p:spPr>
          <a:xfrm>
            <a:off x="581192" y="1898276"/>
            <a:ext cx="11029615" cy="3678303"/>
          </a:xfrm>
        </p:spPr>
        <p:txBody>
          <a:bodyPr/>
          <a:lstStyle>
            <a:lvl1pPr>
              <a:defRPr/>
            </a:lvl1pPr>
          </a:lstStyle>
          <a:p>
            <a:pPr lvl="0"/>
            <a:r>
              <a:rPr lang="en-US"/>
              <a:t>Edit text (Click icon below if you want to add an object and alt text)</a:t>
            </a:r>
          </a:p>
          <a:p>
            <a:pPr lvl="1"/>
            <a:r>
              <a:rPr lang="en-US"/>
              <a:t>Second level</a:t>
            </a:r>
          </a:p>
        </p:txBody>
      </p:sp>
    </p:spTree>
    <p:extLst>
      <p:ext uri="{BB962C8B-B14F-4D97-AF65-F5344CB8AC3E}">
        <p14:creationId xmlns:p14="http://schemas.microsoft.com/office/powerpoint/2010/main" val="4231755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Background Image Al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293EF8E-D4F2-CE4D-8E6E-6908616072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p>
            <a:fld id="{D57F1E4F-1CFF-5643-939E-217C01CDF565}" type="slidenum">
              <a:rPr lang="en-US" smtClean="0"/>
              <a:pPr/>
              <a:t>‹#›</a:t>
            </a:fld>
            <a:endParaRPr lang="en-US"/>
          </a:p>
        </p:txBody>
      </p:sp>
      <p:grpSp>
        <p:nvGrpSpPr>
          <p:cNvPr id="14" name="Group 13">
            <a:extLst>
              <a:ext uri="{FF2B5EF4-FFF2-40B4-BE49-F238E27FC236}">
                <a16:creationId xmlns:a16="http://schemas.microsoft.com/office/drawing/2014/main" id="{235F0ACF-4A9A-4E4F-816B-880B93CF75D7}"/>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5" name="Rectangle 14">
              <a:extLst>
                <a:ext uri="{FF2B5EF4-FFF2-40B4-BE49-F238E27FC236}">
                  <a16:creationId xmlns:a16="http://schemas.microsoft.com/office/drawing/2014/main" id="{88A47762-69AF-D245-933F-B3E5D24A8D31}"/>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16F90E8F-326A-5043-B77F-161D9A6E9A8D}"/>
                </a:ext>
              </a:extLst>
            </p:cNvPr>
            <p:cNvGrpSpPr/>
            <p:nvPr userDrawn="1"/>
          </p:nvGrpSpPr>
          <p:grpSpPr>
            <a:xfrm>
              <a:off x="7591778" y="6478439"/>
              <a:ext cx="4147930" cy="97339"/>
              <a:chOff x="6119314" y="6478440"/>
              <a:chExt cx="5676839" cy="93810"/>
            </a:xfrm>
          </p:grpSpPr>
          <p:sp>
            <p:nvSpPr>
              <p:cNvPr id="17" name="Rectangle 16">
                <a:extLst>
                  <a:ext uri="{FF2B5EF4-FFF2-40B4-BE49-F238E27FC236}">
                    <a16:creationId xmlns:a16="http://schemas.microsoft.com/office/drawing/2014/main" id="{957E1F57-BD3F-C84E-B83A-5411F1EF31F8}"/>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877B155-07AD-D44A-915B-AAD5C5996AA2}"/>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31F4708-7193-2B49-A3A3-B2643AABEACC}"/>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779FB51-4A11-4344-A831-A0DD1A6D3ED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784CACD-1E2A-9745-A70E-305356DEED79}"/>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D1DC963-1D73-E84D-8AC4-38F48E327F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1B50029-2B45-6142-AA12-1A0515E3F55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9" name="Title 1">
            <a:extLst>
              <a:ext uri="{FF2B5EF4-FFF2-40B4-BE49-F238E27FC236}">
                <a16:creationId xmlns:a16="http://schemas.microsoft.com/office/drawing/2014/main" id="{DE6445BE-DF9B-1243-891B-DA3352118F46}"/>
              </a:ext>
            </a:extLst>
          </p:cNvPr>
          <p:cNvSpPr>
            <a:spLocks noGrp="1"/>
          </p:cNvSpPr>
          <p:nvPr>
            <p:ph type="title"/>
          </p:nvPr>
        </p:nvSpPr>
        <p:spPr>
          <a:xfrm>
            <a:off x="581192" y="1490747"/>
            <a:ext cx="11029616" cy="1013800"/>
          </a:xfrm>
        </p:spPr>
        <p:txBody>
          <a:bodyPr/>
          <a:lstStyle/>
          <a:p>
            <a:r>
              <a:rPr lang="en-US"/>
              <a:t>Click to edit Master title style</a:t>
            </a:r>
          </a:p>
        </p:txBody>
      </p:sp>
      <p:sp>
        <p:nvSpPr>
          <p:cNvPr id="30" name="Content Placeholder 2">
            <a:extLst>
              <a:ext uri="{FF2B5EF4-FFF2-40B4-BE49-F238E27FC236}">
                <a16:creationId xmlns:a16="http://schemas.microsoft.com/office/drawing/2014/main" id="{7B2C098E-4F42-9642-96E4-8EE722E6E1C5}"/>
              </a:ext>
            </a:extLst>
          </p:cNvPr>
          <p:cNvSpPr>
            <a:spLocks noGrp="1"/>
          </p:cNvSpPr>
          <p:nvPr>
            <p:ph idx="1" hasCustomPrompt="1"/>
          </p:nvPr>
        </p:nvSpPr>
        <p:spPr>
          <a:xfrm>
            <a:off x="581192" y="2686867"/>
            <a:ext cx="8773265" cy="3332179"/>
          </a:xfrm>
        </p:spPr>
        <p:txBody>
          <a:bodyPr/>
          <a:lstStyle>
            <a:lvl1pPr>
              <a:defRPr/>
            </a:lvl1pPr>
          </a:lstStyle>
          <a:p>
            <a:pPr lvl="0"/>
            <a:r>
              <a:rPr lang="en-US"/>
              <a:t>Edit text (Click icon below if you want to add an object and alt text)</a:t>
            </a:r>
          </a:p>
          <a:p>
            <a:pPr lvl="1"/>
            <a:r>
              <a:rPr lang="en-US"/>
              <a:t>Second level</a:t>
            </a:r>
          </a:p>
        </p:txBody>
      </p:sp>
    </p:spTree>
    <p:extLst>
      <p:ext uri="{BB962C8B-B14F-4D97-AF65-F5344CB8AC3E}">
        <p14:creationId xmlns:p14="http://schemas.microsoft.com/office/powerpoint/2010/main" val="822064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Photo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2914458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Photo Dar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62AED0E-7320-5E46-BE67-A8EB97360BB4}"/>
              </a:ext>
            </a:extLst>
          </p:cNvPr>
          <p:cNvSpPr/>
          <p:nvPr userDrawn="1"/>
        </p:nvSpPr>
        <p:spPr>
          <a:xfrm>
            <a:off x="0" y="0"/>
            <a:ext cx="12192000" cy="68639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2" name="Picture 21">
            <a:extLst>
              <a:ext uri="{FF2B5EF4-FFF2-40B4-BE49-F238E27FC236}">
                <a16:creationId xmlns:a16="http://schemas.microsoft.com/office/drawing/2014/main" id="{C66E0C84-F248-5748-A6FB-644C71D1CD9D}"/>
              </a:ext>
            </a:extLst>
          </p:cNvPr>
          <p:cNvPicPr>
            <a:picLocks noChangeAspect="1"/>
          </p:cNvPicPr>
          <p:nvPr userDrawn="1"/>
        </p:nvPicPr>
        <p:blipFill rotWithShape="1">
          <a:blip r:embed="rId2" cstate="screen">
            <a:alphaModFix amt="6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71F6306-09F1-ED47-9BD5-2E35ABF05B06}"/>
              </a:ext>
              <a:ext uri="{C183D7F6-B498-43B3-948B-1728B52AA6E4}">
                <adec:decorative xmlns:adec="http://schemas.microsoft.com/office/drawing/2017/decorative" val="1"/>
              </a:ext>
            </a:extLst>
          </p:cNvPr>
          <p:cNvSpPr>
            <a:spLocks noChangeAspect="1"/>
          </p:cNvSpPr>
          <p:nvPr userDrawn="1"/>
        </p:nvSpPr>
        <p:spPr>
          <a:xfrm>
            <a:off x="0" y="5856288"/>
            <a:ext cx="12191999" cy="1001712"/>
          </a:xfrm>
          <a:prstGeom prst="rect">
            <a:avLst/>
          </a:prstGeom>
          <a:solidFill>
            <a:schemeClr val="accent1">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defRPr>
                <a:solidFill>
                  <a:schemeClr val="bg1"/>
                </a:solidFill>
              </a:defRPr>
            </a:lvl1pPr>
            <a:lvl2pPr>
              <a:defRPr>
                <a:solidFill>
                  <a:schemeClr val="bg1"/>
                </a:solidFill>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grpSp>
        <p:nvGrpSpPr>
          <p:cNvPr id="11" name="Group 10">
            <a:extLst>
              <a:ext uri="{FF2B5EF4-FFF2-40B4-BE49-F238E27FC236}">
                <a16:creationId xmlns:a16="http://schemas.microsoft.com/office/drawing/2014/main" id="{BECC0B22-A25E-D04E-8EB7-4204DA88A4C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E80F2FC8-4AE7-2F48-B252-220C170D80E9}"/>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9F37D483-C84E-1B45-A2EA-43833AD99BE3}"/>
                </a:ext>
              </a:extLst>
            </p:cNvPr>
            <p:cNvGrpSpPr/>
            <p:nvPr userDrawn="1"/>
          </p:nvGrpSpPr>
          <p:grpSpPr>
            <a:xfrm>
              <a:off x="7591778" y="6478439"/>
              <a:ext cx="4147930" cy="97339"/>
              <a:chOff x="6119314" y="6478440"/>
              <a:chExt cx="5676839" cy="93810"/>
            </a:xfrm>
          </p:grpSpPr>
          <p:sp>
            <p:nvSpPr>
              <p:cNvPr id="14" name="Rectangle 13">
                <a:extLst>
                  <a:ext uri="{FF2B5EF4-FFF2-40B4-BE49-F238E27FC236}">
                    <a16:creationId xmlns:a16="http://schemas.microsoft.com/office/drawing/2014/main" id="{6D9E4AC5-DC14-BF44-BBDF-5BCC8EA2F280}"/>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18A6466-37D1-AB49-9451-703D190D1FE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E78E76A-B813-E049-9CF2-F722301FF6E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8A179CC-1480-5641-8E75-CBEFEED854F0}"/>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616927B7-3094-B649-9EBA-68905D3CADA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7224AA6-4E24-8641-8E91-0729B210249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DDF838A-1D95-3E42-88BA-E9F25C2BF1A7}"/>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343305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TitlePage_BG-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able of Contents 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p>
            <a:fld id="{D57F1E4F-1CFF-5643-939E-217C01CDF565}" type="slidenum">
              <a:rPr lang="en-US" smtClean="0"/>
              <a:pPr/>
              <a:t>‹#›</a:t>
            </a:fld>
            <a:endParaRPr lang="en-US"/>
          </a:p>
        </p:txBody>
      </p:sp>
      <p:sp>
        <p:nvSpPr>
          <p:cNvPr id="5" name="Text Placeholder 4">
            <a:extLst>
              <a:ext uri="{FF2B5EF4-FFF2-40B4-BE49-F238E27FC236}">
                <a16:creationId xmlns:a16="http://schemas.microsoft.com/office/drawing/2014/main" id="{1C394EE6-F116-8349-8096-4C4DABA28351}"/>
              </a:ext>
            </a:extLst>
          </p:cNvPr>
          <p:cNvSpPr>
            <a:spLocks noGrp="1"/>
          </p:cNvSpPr>
          <p:nvPr>
            <p:ph type="body" sz="quarter" idx="13" hasCustomPrompt="1"/>
          </p:nvPr>
        </p:nvSpPr>
        <p:spPr>
          <a:xfrm>
            <a:off x="1060877" y="536738"/>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1 Label Sample</a:t>
            </a:r>
          </a:p>
        </p:txBody>
      </p:sp>
      <p:sp>
        <p:nvSpPr>
          <p:cNvPr id="11" name="Text Placeholder 4">
            <a:extLst>
              <a:ext uri="{FF2B5EF4-FFF2-40B4-BE49-F238E27FC236}">
                <a16:creationId xmlns:a16="http://schemas.microsoft.com/office/drawing/2014/main" id="{368F0240-0948-B644-9751-5E477B1A36F5}"/>
              </a:ext>
            </a:extLst>
          </p:cNvPr>
          <p:cNvSpPr>
            <a:spLocks noGrp="1"/>
          </p:cNvSpPr>
          <p:nvPr>
            <p:ph type="body" sz="quarter" idx="14" hasCustomPrompt="1"/>
          </p:nvPr>
        </p:nvSpPr>
        <p:spPr>
          <a:xfrm>
            <a:off x="1060877" y="1290835"/>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2 Label Sample</a:t>
            </a:r>
          </a:p>
        </p:txBody>
      </p:sp>
      <p:sp>
        <p:nvSpPr>
          <p:cNvPr id="12" name="Text Placeholder 4">
            <a:extLst>
              <a:ext uri="{FF2B5EF4-FFF2-40B4-BE49-F238E27FC236}">
                <a16:creationId xmlns:a16="http://schemas.microsoft.com/office/drawing/2014/main" id="{E9611DE0-ADB4-FE41-906B-CC44E7759B56}"/>
              </a:ext>
            </a:extLst>
          </p:cNvPr>
          <p:cNvSpPr>
            <a:spLocks noGrp="1"/>
          </p:cNvSpPr>
          <p:nvPr>
            <p:ph type="body" sz="quarter" idx="15" hasCustomPrompt="1"/>
          </p:nvPr>
        </p:nvSpPr>
        <p:spPr>
          <a:xfrm>
            <a:off x="1060877" y="2044932"/>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3 Label Sample</a:t>
            </a:r>
          </a:p>
        </p:txBody>
      </p:sp>
      <p:sp>
        <p:nvSpPr>
          <p:cNvPr id="13" name="Text Placeholder 4">
            <a:extLst>
              <a:ext uri="{FF2B5EF4-FFF2-40B4-BE49-F238E27FC236}">
                <a16:creationId xmlns:a16="http://schemas.microsoft.com/office/drawing/2014/main" id="{3F41E907-508A-7B44-AA9B-7039E0F68A77}"/>
              </a:ext>
            </a:extLst>
          </p:cNvPr>
          <p:cNvSpPr>
            <a:spLocks noGrp="1"/>
          </p:cNvSpPr>
          <p:nvPr>
            <p:ph type="body" sz="quarter" idx="16" hasCustomPrompt="1"/>
          </p:nvPr>
        </p:nvSpPr>
        <p:spPr>
          <a:xfrm>
            <a:off x="1060877" y="2799029"/>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4 Label Sample</a:t>
            </a:r>
          </a:p>
        </p:txBody>
      </p:sp>
      <p:sp>
        <p:nvSpPr>
          <p:cNvPr id="14" name="Text Placeholder 4">
            <a:extLst>
              <a:ext uri="{FF2B5EF4-FFF2-40B4-BE49-F238E27FC236}">
                <a16:creationId xmlns:a16="http://schemas.microsoft.com/office/drawing/2014/main" id="{2EDABD83-1BAF-7643-BACC-BB9FE3E1D953}"/>
              </a:ext>
            </a:extLst>
          </p:cNvPr>
          <p:cNvSpPr>
            <a:spLocks noGrp="1"/>
          </p:cNvSpPr>
          <p:nvPr>
            <p:ph type="body" sz="quarter" idx="17" hasCustomPrompt="1"/>
          </p:nvPr>
        </p:nvSpPr>
        <p:spPr>
          <a:xfrm>
            <a:off x="1060877" y="3553126"/>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5 Label Sample</a:t>
            </a:r>
          </a:p>
        </p:txBody>
      </p:sp>
      <p:sp>
        <p:nvSpPr>
          <p:cNvPr id="15" name="Text Placeholder 4">
            <a:extLst>
              <a:ext uri="{FF2B5EF4-FFF2-40B4-BE49-F238E27FC236}">
                <a16:creationId xmlns:a16="http://schemas.microsoft.com/office/drawing/2014/main" id="{23D01885-6092-704F-9B5C-42D82B59ACA5}"/>
              </a:ext>
            </a:extLst>
          </p:cNvPr>
          <p:cNvSpPr>
            <a:spLocks noGrp="1"/>
          </p:cNvSpPr>
          <p:nvPr>
            <p:ph type="body" sz="quarter" idx="18" hasCustomPrompt="1"/>
          </p:nvPr>
        </p:nvSpPr>
        <p:spPr>
          <a:xfrm>
            <a:off x="1060877" y="4307223"/>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6 Label Sample</a:t>
            </a:r>
          </a:p>
        </p:txBody>
      </p:sp>
      <p:sp>
        <p:nvSpPr>
          <p:cNvPr id="17" name="Text Placeholder 4">
            <a:extLst>
              <a:ext uri="{FF2B5EF4-FFF2-40B4-BE49-F238E27FC236}">
                <a16:creationId xmlns:a16="http://schemas.microsoft.com/office/drawing/2014/main" id="{BBF4FA7B-81B4-CA46-9FF5-2DE06C8CCBD7}"/>
              </a:ext>
            </a:extLst>
          </p:cNvPr>
          <p:cNvSpPr>
            <a:spLocks noGrp="1"/>
          </p:cNvSpPr>
          <p:nvPr>
            <p:ph type="body" sz="quarter" idx="20" hasCustomPrompt="1"/>
          </p:nvPr>
        </p:nvSpPr>
        <p:spPr>
          <a:xfrm>
            <a:off x="1060877" y="5061321"/>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7 Label Sample</a:t>
            </a:r>
          </a:p>
        </p:txBody>
      </p:sp>
    </p:spTree>
    <p:extLst>
      <p:ext uri="{BB962C8B-B14F-4D97-AF65-F5344CB8AC3E}">
        <p14:creationId xmlns:p14="http://schemas.microsoft.com/office/powerpoint/2010/main" val="619862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Slide Ligh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a:pPr/>
              <a:t>‹#›</a:t>
            </a:fld>
            <a:endParaRPr lang="en-US"/>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rgbClr val="122C41"/>
                </a:solidFill>
              </a:defRPr>
            </a:lvl1pPr>
          </a:lstStyle>
          <a:p>
            <a:r>
              <a:rPr lang="en-US"/>
              <a:t>Click to edit title</a:t>
            </a:r>
          </a:p>
        </p:txBody>
      </p:sp>
      <p:grpSp>
        <p:nvGrpSpPr>
          <p:cNvPr id="19" name="Group 18">
            <a:extLst>
              <a:ext uri="{FF2B5EF4-FFF2-40B4-BE49-F238E27FC236}">
                <a16:creationId xmlns:a16="http://schemas.microsoft.com/office/drawing/2014/main" id="{F648660D-AA2D-8C4F-9DE4-9D6BAA38664C}"/>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0" name="Rectangle 19">
              <a:extLst>
                <a:ext uri="{FF2B5EF4-FFF2-40B4-BE49-F238E27FC236}">
                  <a16:creationId xmlns:a16="http://schemas.microsoft.com/office/drawing/2014/main" id="{EAEBD816-AFF2-624E-BF41-B4183889DD47}"/>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E451D0A6-C019-7F49-84DE-8632ADBE6C46}"/>
                </a:ext>
              </a:extLst>
            </p:cNvPr>
            <p:cNvGrpSpPr/>
            <p:nvPr userDrawn="1"/>
          </p:nvGrpSpPr>
          <p:grpSpPr>
            <a:xfrm>
              <a:off x="7591778" y="6478439"/>
              <a:ext cx="4147930" cy="97339"/>
              <a:chOff x="6119314" y="6478440"/>
              <a:chExt cx="5676839" cy="93810"/>
            </a:xfrm>
          </p:grpSpPr>
          <p:sp>
            <p:nvSpPr>
              <p:cNvPr id="22" name="Rectangle 21">
                <a:extLst>
                  <a:ext uri="{FF2B5EF4-FFF2-40B4-BE49-F238E27FC236}">
                    <a16:creationId xmlns:a16="http://schemas.microsoft.com/office/drawing/2014/main" id="{ADAD7DCF-21D5-F440-806F-1A9A5198EE1E}"/>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E70B862-A71D-FD40-9D45-B53C9B6E8C8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E1FAD9D-CCB1-4949-B5BE-FF26168C583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979192A-C3F0-7945-BE57-7E2E6BB6B945}"/>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1403439-58AA-214A-A096-16B0755DEB8A}"/>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4A4F6B9-9570-7A4D-854F-E997EF509690}"/>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45F7CD07-89E6-3C4B-8C70-A1E7C043A1FA}"/>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18" name="Rectangle 17">
            <a:extLst>
              <a:ext uri="{FF2B5EF4-FFF2-40B4-BE49-F238E27FC236}">
                <a16:creationId xmlns:a16="http://schemas.microsoft.com/office/drawing/2014/main" id="{F3B3FEC3-D9AA-304A-9F75-B4D179347EED}"/>
              </a:ext>
            </a:extLst>
          </p:cNvPr>
          <p:cNvSpPr/>
          <p:nvPr userDrawn="1"/>
        </p:nvSpPr>
        <p:spPr>
          <a:xfrm>
            <a:off x="0" y="5141973"/>
            <a:ext cx="999641" cy="641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8">
            <a:extLst>
              <a:ext uri="{FF2B5EF4-FFF2-40B4-BE49-F238E27FC236}">
                <a16:creationId xmlns:a16="http://schemas.microsoft.com/office/drawing/2014/main" id="{39A9BD35-3A0F-BF44-9F46-1BE9DA472C2D}"/>
              </a:ext>
            </a:extLst>
          </p:cNvPr>
          <p:cNvSpPr>
            <a:spLocks noGrp="1"/>
          </p:cNvSpPr>
          <p:nvPr>
            <p:ph type="body" sz="quarter" idx="13"/>
          </p:nvPr>
        </p:nvSpPr>
        <p:spPr>
          <a:xfrm>
            <a:off x="581025" y="5313613"/>
            <a:ext cx="418616"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25123829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04A2ED6-C1D3-1746-A759-DC4FDE999987}"/>
              </a:ext>
            </a:extLst>
          </p:cNvPr>
          <p:cNvSpPr>
            <a:spLocks noGrp="1"/>
          </p:cNvSpPr>
          <p:nvPr>
            <p:ph type="pic" sz="quarter" idx="13" hasCustomPrompt="1"/>
          </p:nvPr>
        </p:nvSpPr>
        <p:spPr>
          <a:xfrm>
            <a:off x="0" y="0"/>
            <a:ext cx="12192000" cy="6858000"/>
          </a:xfr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lvl1pPr>
          </a:lstStyle>
          <a:p>
            <a:r>
              <a:rPr lang="en-US"/>
              <a:t>Click icon below to add Picture and Alt Text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a:pPr/>
              <a:t>‹#›</a:t>
            </a:fld>
            <a:endParaRPr lang="en-US"/>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chemeClr val="tx1"/>
                </a:solidFill>
              </a:defRPr>
            </a:lvl1pPr>
          </a:lstStyle>
          <a:p>
            <a:r>
              <a:rPr lang="en-US"/>
              <a:t>Click to edit title</a:t>
            </a:r>
          </a:p>
        </p:txBody>
      </p:sp>
      <p:sp>
        <p:nvSpPr>
          <p:cNvPr id="9" name="Rectangle 8">
            <a:extLst>
              <a:ext uri="{FF2B5EF4-FFF2-40B4-BE49-F238E27FC236}">
                <a16:creationId xmlns:a16="http://schemas.microsoft.com/office/drawing/2014/main" id="{38F49ED4-80D7-A748-AFBD-156F9AFD2F92}"/>
              </a:ext>
            </a:extLst>
          </p:cNvPr>
          <p:cNvSpPr/>
          <p:nvPr userDrawn="1"/>
        </p:nvSpPr>
        <p:spPr>
          <a:xfrm>
            <a:off x="0" y="5141973"/>
            <a:ext cx="999641" cy="641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5AB23BB5-B346-C841-925B-DEA74F5BE63F}"/>
              </a:ext>
            </a:extLst>
          </p:cNvPr>
          <p:cNvSpPr>
            <a:spLocks noGrp="1"/>
          </p:cNvSpPr>
          <p:nvPr>
            <p:ph type="body" sz="quarter" idx="14"/>
          </p:nvPr>
        </p:nvSpPr>
        <p:spPr>
          <a:xfrm>
            <a:off x="581025" y="5313613"/>
            <a:ext cx="418616"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9310222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sp>
        <p:nvSpPr>
          <p:cNvPr id="10" name="Picture Placeholder 15">
            <a:extLst>
              <a:ext uri="{FF2B5EF4-FFF2-40B4-BE49-F238E27FC236}">
                <a16:creationId xmlns:a16="http://schemas.microsoft.com/office/drawing/2014/main" id="{B638F703-54A0-2243-88E9-F1007EA7C30D}"/>
              </a:ext>
            </a:extLst>
          </p:cNvPr>
          <p:cNvSpPr>
            <a:spLocks noGrp="1" noChangeAspect="1"/>
          </p:cNvSpPr>
          <p:nvPr>
            <p:ph type="pic" sz="quarter" idx="14" hasCustomPrompt="1"/>
          </p:nvPr>
        </p:nvSpPr>
        <p:spPr>
          <a:xfrm>
            <a:off x="0" y="-1"/>
            <a:ext cx="12192000" cy="6858001"/>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stStyle>
          <a:p>
            <a:r>
              <a:rPr lang="en-US"/>
              <a:t>Click icon below to add Picture and Alt Text</a:t>
            </a:r>
          </a:p>
        </p:txBody>
      </p:sp>
      <p:sp>
        <p:nvSpPr>
          <p:cNvPr id="15" name="TextBox 14">
            <a:extLst>
              <a:ext uri="{FF2B5EF4-FFF2-40B4-BE49-F238E27FC236}">
                <a16:creationId xmlns:a16="http://schemas.microsoft.com/office/drawing/2014/main" id="{0DB7A519-5240-4551-A833-B8B263CD047B}"/>
              </a:ext>
            </a:extLst>
          </p:cNvPr>
          <p:cNvSpPr txBox="1"/>
          <p:nvPr userDrawn="1"/>
        </p:nvSpPr>
        <p:spPr>
          <a:xfrm>
            <a:off x="536343" y="5142395"/>
            <a:ext cx="9381850" cy="7842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solidFill>
                <a:schemeClr val="tx1"/>
              </a:solidFill>
            </a:endParaRPr>
          </a:p>
          <a:p>
            <a:pPr lvl="0">
              <a:lnSpc>
                <a:spcPct val="150000"/>
              </a:lnSpc>
            </a:pPr>
            <a:r>
              <a:rPr lang="en-US" sz="1100" b="1">
                <a:solidFill>
                  <a:schemeClr val="tx1"/>
                </a:solidFill>
              </a:rPr>
              <a:t>National Center for Chronic Disease Prevention and Health Promotion</a:t>
            </a:r>
          </a:p>
          <a:p>
            <a:pPr lvl="0">
              <a:lnSpc>
                <a:spcPct val="150000"/>
              </a:lnSpc>
            </a:pPr>
            <a:endParaRPr lang="en-US" sz="1100" b="1">
              <a:solidFill>
                <a:schemeClr val="tx1"/>
              </a:solidFill>
            </a:endParaRPr>
          </a:p>
        </p:txBody>
      </p:sp>
      <p:sp>
        <p:nvSpPr>
          <p:cNvPr id="14" name="Division Name">
            <a:extLst>
              <a:ext uri="{FF2B5EF4-FFF2-40B4-BE49-F238E27FC236}">
                <a16:creationId xmlns:a16="http://schemas.microsoft.com/office/drawing/2014/main" id="{8FC52C7A-FBD7-4AFD-A3D7-3E9FB48CFB24}"/>
              </a:ext>
            </a:extLst>
          </p:cNvPr>
          <p:cNvSpPr>
            <a:spLocks noGrp="1"/>
          </p:cNvSpPr>
          <p:nvPr>
            <p:ph type="body" sz="quarter" idx="13" hasCustomPrompt="1"/>
          </p:nvPr>
        </p:nvSpPr>
        <p:spPr>
          <a:xfrm>
            <a:off x="536343" y="5856405"/>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3" name="Subtitle 2"/>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1" y="2941966"/>
            <a:ext cx="10993549" cy="1475013"/>
          </a:xfrm>
          <a:effectLst/>
        </p:spPr>
        <p:txBody>
          <a:bodyPr anchor="ctr">
            <a:normAutofit/>
          </a:bodyPr>
          <a:lstStyle>
            <a:lvl1pPr>
              <a:defRPr sz="4000">
                <a:solidFill>
                  <a:srgbClr val="122C41"/>
                </a:solidFill>
              </a:defRPr>
            </a:lvl1pPr>
          </a:lstStyle>
          <a:p>
            <a:r>
              <a:rPr lang="en-US"/>
              <a:t>Thank you</a:t>
            </a:r>
          </a:p>
        </p:txBody>
      </p:sp>
      <p:pic>
        <p:nvPicPr>
          <p:cNvPr id="23" name="Picture 22" descr="logos: United States Department of Health and Human Services (USDHHS), CDC (Centers for Disease Control and Prevention)&#10;">
            <a:extLst>
              <a:ext uri="{FF2B5EF4-FFF2-40B4-BE49-F238E27FC236}">
                <a16:creationId xmlns:a16="http://schemas.microsoft.com/office/drawing/2014/main" id="{AC80DD63-32AF-CC49-AB47-5A10B569BF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58400" y="5512718"/>
            <a:ext cx="1524001" cy="873325"/>
          </a:xfrm>
          <a:prstGeom prst="rect">
            <a:avLst/>
          </a:prstGeom>
        </p:spPr>
      </p:pic>
    </p:spTree>
    <p:extLst>
      <p:ext uri="{BB962C8B-B14F-4D97-AF65-F5344CB8AC3E}">
        <p14:creationId xmlns:p14="http://schemas.microsoft.com/office/powerpoint/2010/main" val="1935702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7"/>
            <a:ext cx="12192000" cy="6858001"/>
          </a:xfrm>
          <a:prstGeom prst="rect">
            <a:avLst/>
          </a:prstGeom>
        </p:spPr>
      </p:pic>
      <p:grpSp>
        <p:nvGrpSpPr>
          <p:cNvPr id="9" name="Group 8">
            <a:extLst>
              <a:ext uri="{FF2B5EF4-FFF2-40B4-BE49-F238E27FC236}">
                <a16:creationId xmlns:a16="http://schemas.microsoft.com/office/drawing/2014/main" id="{CDB39E14-C10F-1A4C-BBA9-5707425BDC7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0" name="Rectangle 9">
              <a:extLst>
                <a:ext uri="{FF2B5EF4-FFF2-40B4-BE49-F238E27FC236}">
                  <a16:creationId xmlns:a16="http://schemas.microsoft.com/office/drawing/2014/main" id="{2342F3CA-8BE7-6C46-9231-A0F21535A382}"/>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7A15B212-BE9B-D04B-9E6E-6E8A726A7B31}"/>
                </a:ext>
              </a:extLst>
            </p:cNvPr>
            <p:cNvGrpSpPr/>
            <p:nvPr userDrawn="1"/>
          </p:nvGrpSpPr>
          <p:grpSpPr>
            <a:xfrm>
              <a:off x="7591778" y="6478439"/>
              <a:ext cx="4147930" cy="97339"/>
              <a:chOff x="6119314" y="6478440"/>
              <a:chExt cx="5676839" cy="93810"/>
            </a:xfrm>
          </p:grpSpPr>
          <p:sp>
            <p:nvSpPr>
              <p:cNvPr id="12" name="Rectangle 11">
                <a:extLst>
                  <a:ext uri="{FF2B5EF4-FFF2-40B4-BE49-F238E27FC236}">
                    <a16:creationId xmlns:a16="http://schemas.microsoft.com/office/drawing/2014/main" id="{E34160D9-6DC8-6E48-A822-A968B35D982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4AB920F-2F5F-794D-A5E9-5798C65168FE}"/>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6E2BC88-0031-4448-97B4-F484A8E7F51F}"/>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9079317-44E3-6746-9798-4EF78E8122D7}"/>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B269A3DB-C704-C042-8A1E-5019EFADBA57}"/>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352A8EC-AD9F-6A45-B914-983B9B7DC3B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4C6FEF1-5AB1-714B-A739-0F9475AEAE9C}"/>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2" name="Title 1">
            <a:extLst>
              <a:ext uri="{FF2B5EF4-FFF2-40B4-BE49-F238E27FC236}">
                <a16:creationId xmlns:a16="http://schemas.microsoft.com/office/drawing/2014/main" id="{D17468E6-D528-1A44-96BC-C6FACE49C6DA}"/>
              </a:ext>
            </a:extLst>
          </p:cNvPr>
          <p:cNvSpPr>
            <a:spLocks noGrp="1"/>
          </p:cNvSpPr>
          <p:nvPr>
            <p:ph type="ctrTitle" hasCustomPrompt="1"/>
          </p:nvPr>
        </p:nvSpPr>
        <p:spPr>
          <a:xfrm>
            <a:off x="581191" y="326335"/>
            <a:ext cx="10993549" cy="911157"/>
          </a:xfrm>
          <a:effectLst/>
        </p:spPr>
        <p:txBody>
          <a:bodyPr anchor="ctr">
            <a:noAutofit/>
          </a:bodyPr>
          <a:lstStyle>
            <a:lvl1pPr algn="ctr">
              <a:defRPr sz="4000">
                <a:solidFill>
                  <a:schemeClr val="bg1"/>
                </a:solidFill>
              </a:defRPr>
            </a:lvl1pPr>
          </a:lstStyle>
          <a:p>
            <a:r>
              <a:rPr lang="en-US"/>
              <a:t>Questions?</a:t>
            </a:r>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963317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1803299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1254112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313205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E3CF56-7F4A-41C5-88BE-76AC3C73816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96171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E3CF56-7F4A-41C5-88BE-76AC3C73816B}"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11118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TitlePage_BG-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2419" y="1996897"/>
            <a:ext cx="5087075" cy="536005"/>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672057"/>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2002" y="1996897"/>
            <a:ext cx="5087073" cy="553373"/>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672057"/>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E3CF56-7F4A-41C5-88BE-76AC3C73816B}"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2352132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3CF56-7F4A-41C5-88BE-76AC3C73816B}"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3528081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E3CF56-7F4A-41C5-88BE-76AC3C73816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4267879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E3CF56-7F4A-41C5-88BE-76AC3C73816B}"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2043565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3081784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E3CF56-7F4A-41C5-88BE-76AC3C73816B}"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5A9A33-CF2F-4DE7-8559-5A5B5F800CE8}" type="slidenum">
              <a:rPr lang="en-US" smtClean="0"/>
              <a:t>‹#›</a:t>
            </a:fld>
            <a:endParaRPr lang="en-US"/>
          </a:p>
        </p:txBody>
      </p:sp>
    </p:spTree>
    <p:extLst>
      <p:ext uri="{BB962C8B-B14F-4D97-AF65-F5344CB8AC3E}">
        <p14:creationId xmlns:p14="http://schemas.microsoft.com/office/powerpoint/2010/main" val="336856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9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descr="TitlePage_BG-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3" name="Date Placeholder 2"/>
          <p:cNvSpPr>
            <a:spLocks noGrp="1"/>
          </p:cNvSpPr>
          <p:nvPr>
            <p:ph type="dt" sz="half" idx="10"/>
          </p:nvPr>
        </p:nvSpPr>
        <p:spPr/>
        <p:txBody>
          <a:bodyPr/>
          <a:lstStyle/>
          <a:p>
            <a:fld id="{B61BEF0D-F0BB-DE4B-95CE-6DB70DBA9567}" type="datetimeFigureOut">
              <a:rPr lang="en-US" dirty="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TitlePage_BG-0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5119618"/>
            <a:ext cx="11494008" cy="1429512"/>
          </a:xfrm>
          <a:prstGeom prst="rect">
            <a:avLst/>
          </a:prstGeom>
        </p:spPr>
      </p:pic>
      <p:sp>
        <p:nvSpPr>
          <p:cNvPr id="2" name="Title 1"/>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solidFill>
              </a:defRPr>
            </a:lvl1pPr>
          </a:lstStyle>
          <a:p>
            <a:fld id="{B61BEF0D-F0BB-DE4B-95CE-6DB70DBA9567}" type="datetimeFigureOut">
              <a:rPr lang="en-US" smtClean="0"/>
              <a:pPr/>
              <a:t>9/26/2023</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7.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9/26/2023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
        <p:nvSpPr>
          <p:cNvPr id="9" name="Rectangle 8"/>
          <p:cNvSpPr/>
          <p:nvPr/>
        </p:nvSpPr>
        <p:spPr>
          <a:xfrm>
            <a:off x="446534" y="457200"/>
            <a:ext cx="11296734" cy="101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p:cNvGrpSpPr/>
          <p:nvPr userDrawn="1"/>
        </p:nvGrpSpPr>
        <p:grpSpPr>
          <a:xfrm>
            <a:off x="446533" y="6561666"/>
            <a:ext cx="11293175" cy="98778"/>
            <a:chOff x="446533" y="6477000"/>
            <a:chExt cx="11293175" cy="98778"/>
          </a:xfrm>
        </p:grpSpPr>
        <p:sp>
          <p:nvSpPr>
            <p:cNvPr id="16" name="Rectangle 15"/>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274320" y="347472"/>
            <a:ext cx="11649456" cy="1042416"/>
          </a:xfrm>
          <a:prstGeom prst="rect">
            <a:avLst/>
          </a:prstGeom>
          <a:gradFill>
            <a:gsLst>
              <a:gs pos="0">
                <a:srgbClr val="DF6420"/>
              </a:gs>
              <a:gs pos="100000">
                <a:srgbClr val="004370"/>
              </a:gs>
            </a:gsLst>
            <a:lin ang="0" scaled="0"/>
          </a:gradFill>
          <a:ln>
            <a:noFill/>
          </a:ln>
          <a:effectLst>
            <a:outerShdw blurRad="28575" dist="9525" dir="5400000" algn="bl" rotWithShape="0">
              <a:srgbClr val="00001A">
                <a:alpha val="14509"/>
              </a:srgbClr>
            </a:outerShdw>
          </a:effectLst>
        </p:spPr>
        <p:txBody>
          <a:bodyPr spcFirstLastPara="1" wrap="square" lIns="91440" tIns="45720" rIns="91440" bIns="45720" anchor="ctr" anchorCtr="0">
            <a:noAutofit/>
          </a:bodyPr>
          <a:lstStyle>
            <a:lvl1pPr marR="0" lvl="0" algn="ctr"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10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endParaRPr/>
          </a:p>
        </p:txBody>
      </p:sp>
      <p:sp>
        <p:nvSpPr>
          <p:cNvPr id="12" name="Google Shape;12;p38"/>
          <p:cNvSpPr txBox="1">
            <a:spLocks noGrp="1"/>
          </p:cNvSpPr>
          <p:nvPr>
            <p:ph type="sldNum" idx="12"/>
          </p:nvPr>
        </p:nvSpPr>
        <p:spPr>
          <a:xfrm>
            <a:off x="345633" y="6232133"/>
            <a:ext cx="642000" cy="32680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1pPr>
            <a:lvl2pPr marL="0" marR="0" lvl="1"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2pPr>
            <a:lvl3pPr marL="0" marR="0" lvl="2"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3pPr>
            <a:lvl4pPr marL="0" marR="0" lvl="3"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4pPr>
            <a:lvl5pPr marL="0" marR="0" lvl="4"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5pPr>
            <a:lvl6pPr marL="0" marR="0" lvl="5"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6pPr>
            <a:lvl7pPr marL="0" marR="0" lvl="6"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7pPr>
            <a:lvl8pPr marL="0" marR="0" lvl="7"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8pPr>
            <a:lvl9pPr marL="0" marR="0" lvl="8" indent="0" algn="l" rtl="0">
              <a:lnSpc>
                <a:spcPct val="100000"/>
              </a:lnSpc>
              <a:spcBef>
                <a:spcPts val="0"/>
              </a:spcBef>
              <a:spcAft>
                <a:spcPts val="0"/>
              </a:spcAft>
              <a:buClr>
                <a:srgbClr val="9EB3C2"/>
              </a:buClr>
              <a:buSzPts val="1600"/>
              <a:buFont typeface="Chivo"/>
              <a:buNone/>
              <a:defRPr sz="1600" b="0" i="0" u="none" strike="noStrike" cap="none">
                <a:solidFill>
                  <a:srgbClr val="9EB3C2"/>
                </a:solidFill>
                <a:latin typeface="Chivo"/>
                <a:ea typeface="Chivo"/>
                <a:cs typeface="Chivo"/>
                <a:sym typeface="Chivo"/>
              </a:defRPr>
            </a:lvl9pPr>
          </a:lstStyle>
          <a:p>
            <a:pPr marL="0" lvl="0" indent="0" algn="l" rtl="0">
              <a:spcBef>
                <a:spcPts val="0"/>
              </a:spcBef>
              <a:spcAft>
                <a:spcPts val="0"/>
              </a:spcAft>
              <a:buNone/>
            </a:pPr>
            <a:fld id="{00000000-1234-1234-1234-123412341234}" type="slidenum">
              <a:rPr lang="en-US"/>
              <a:t>‹#›</a:t>
            </a:fld>
            <a:endParaRPr/>
          </a:p>
        </p:txBody>
      </p:sp>
      <p:pic>
        <p:nvPicPr>
          <p:cNvPr id="5" name="Google Shape;82;p51" descr="A close up of a sign&#10;&#10;Description automatically generated">
            <a:extLst>
              <a:ext uri="{FF2B5EF4-FFF2-40B4-BE49-F238E27FC236}">
                <a16:creationId xmlns:a16="http://schemas.microsoft.com/office/drawing/2014/main" id="{5E0D5F34-92AA-4E84-A3A6-CE1D0F6A6CBF}"/>
              </a:ext>
            </a:extLst>
          </p:cNvPr>
          <p:cNvPicPr preferRelativeResize="0"/>
          <p:nvPr userDrawn="1"/>
        </p:nvPicPr>
        <p:blipFill rotWithShape="1">
          <a:blip r:embed="rId13">
            <a:alphaModFix/>
          </a:blip>
          <a:srcRect/>
          <a:stretch/>
        </p:blipFill>
        <p:spPr>
          <a:xfrm>
            <a:off x="10176386" y="6263280"/>
            <a:ext cx="1756586" cy="454203"/>
          </a:xfrm>
          <a:prstGeom prst="rect">
            <a:avLst/>
          </a:prstGeom>
          <a:noFill/>
          <a:ln>
            <a:noFill/>
          </a:ln>
        </p:spPr>
      </p:pic>
      <p:sp>
        <p:nvSpPr>
          <p:cNvPr id="7" name="Google Shape;136;p42">
            <a:extLst>
              <a:ext uri="{FF2B5EF4-FFF2-40B4-BE49-F238E27FC236}">
                <a16:creationId xmlns:a16="http://schemas.microsoft.com/office/drawing/2014/main" id="{5130015F-F720-4DA3-8F38-E50B1C36C339}"/>
              </a:ext>
            </a:extLst>
          </p:cNvPr>
          <p:cNvSpPr txBox="1">
            <a:spLocks noGrp="1"/>
          </p:cNvSpPr>
          <p:nvPr>
            <p:ph type="body" idx="1"/>
          </p:nvPr>
        </p:nvSpPr>
        <p:spPr>
          <a:xfrm>
            <a:off x="272247" y="1384917"/>
            <a:ext cx="11647503" cy="479204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4370"/>
              </a:buClr>
              <a:buSzPts val="2800"/>
              <a:buFont typeface="Arial"/>
              <a:buChar char="•"/>
              <a:defRPr sz="2800" b="0" i="0" u="none" strike="noStrike" cap="none">
                <a:solidFill>
                  <a:srgbClr val="004370"/>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4370"/>
              </a:buClr>
              <a:buSzPts val="2400"/>
              <a:buFont typeface="Arial"/>
              <a:buChar char="•"/>
              <a:defRPr sz="2400" b="0" i="0" u="none" strike="noStrike" cap="none">
                <a:solidFill>
                  <a:srgbClr val="004370"/>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4370"/>
              </a:buClr>
              <a:buSzPts val="2000"/>
              <a:buFont typeface="Arial"/>
              <a:buChar char="•"/>
              <a:defRPr sz="2000" b="0" i="0" u="none" strike="noStrike" cap="none">
                <a:solidFill>
                  <a:srgbClr val="004370"/>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4370"/>
              </a:buClr>
              <a:buSzPts val="1800"/>
              <a:buFont typeface="Arial"/>
              <a:buChar char="•"/>
              <a:defRPr sz="1800" b="0" i="0" u="none" strike="noStrike" cap="none">
                <a:solidFill>
                  <a:srgbClr val="004370"/>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4370"/>
              </a:buClr>
              <a:buSzPts val="1800"/>
              <a:buFont typeface="Arial"/>
              <a:buChar char="•"/>
              <a:defRPr sz="1800" b="0" i="0" u="none" strike="noStrike" cap="none">
                <a:solidFill>
                  <a:srgbClr val="004370"/>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73848712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accent1">
            <a:lumMod val="50000"/>
          </a:schemeClr>
        </a:buClr>
        <a:buFont typeface="Wingdings" panose="05000000000000000000" pitchFamily="2" charset="2"/>
        <a:buChar char="§"/>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1096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2274888"/>
            <a:ext cx="10972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3940776962"/>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192881" rtl="0" eaLnBrk="0" fontAlgn="base" hangingPunct="0">
        <a:spcBef>
          <a:spcPct val="0"/>
        </a:spcBef>
        <a:spcAft>
          <a:spcPct val="0"/>
        </a:spcAft>
        <a:defRPr sz="1519" kern="1200">
          <a:solidFill>
            <a:srgbClr val="007DBA"/>
          </a:solidFill>
          <a:latin typeface="Avenir Book"/>
          <a:ea typeface="ＭＳ Ｐゴシック" charset="0"/>
          <a:cs typeface="Avenir Book"/>
        </a:defRPr>
      </a:lvl1pPr>
      <a:lvl2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2pPr>
      <a:lvl3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3pPr>
      <a:lvl4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4pPr>
      <a:lvl5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5pPr>
      <a:lvl6pPr marL="192881" algn="ctr" defTabSz="192881" rtl="0" fontAlgn="base">
        <a:spcBef>
          <a:spcPct val="0"/>
        </a:spcBef>
        <a:spcAft>
          <a:spcPct val="0"/>
        </a:spcAft>
        <a:defRPr sz="1856">
          <a:solidFill>
            <a:srgbClr val="7030A0"/>
          </a:solidFill>
          <a:latin typeface="Trebuchet MS" charset="0"/>
          <a:ea typeface="ＭＳ Ｐゴシック" charset="0"/>
          <a:cs typeface="Geneva" charset="0"/>
        </a:defRPr>
      </a:lvl6pPr>
      <a:lvl7pPr marL="385763" algn="ctr" defTabSz="192881" rtl="0" fontAlgn="base">
        <a:spcBef>
          <a:spcPct val="0"/>
        </a:spcBef>
        <a:spcAft>
          <a:spcPct val="0"/>
        </a:spcAft>
        <a:defRPr sz="1856">
          <a:solidFill>
            <a:srgbClr val="7030A0"/>
          </a:solidFill>
          <a:latin typeface="Trebuchet MS" charset="0"/>
          <a:ea typeface="ＭＳ Ｐゴシック" charset="0"/>
          <a:cs typeface="Geneva" charset="0"/>
        </a:defRPr>
      </a:lvl7pPr>
      <a:lvl8pPr marL="578644" algn="ctr" defTabSz="192881" rtl="0" fontAlgn="base">
        <a:spcBef>
          <a:spcPct val="0"/>
        </a:spcBef>
        <a:spcAft>
          <a:spcPct val="0"/>
        </a:spcAft>
        <a:defRPr sz="1856">
          <a:solidFill>
            <a:srgbClr val="7030A0"/>
          </a:solidFill>
          <a:latin typeface="Trebuchet MS" charset="0"/>
          <a:ea typeface="ＭＳ Ｐゴシック" charset="0"/>
          <a:cs typeface="Geneva" charset="0"/>
        </a:defRPr>
      </a:lvl8pPr>
      <a:lvl9pPr marL="771525" algn="ctr" defTabSz="192881" rtl="0" fontAlgn="base">
        <a:spcBef>
          <a:spcPct val="0"/>
        </a:spcBef>
        <a:spcAft>
          <a:spcPct val="0"/>
        </a:spcAft>
        <a:defRPr sz="1856">
          <a:solidFill>
            <a:srgbClr val="7030A0"/>
          </a:solidFill>
          <a:latin typeface="Trebuchet MS" charset="0"/>
          <a:ea typeface="ＭＳ Ｐゴシック" charset="0"/>
          <a:cs typeface="Geneva" charset="0"/>
        </a:defRPr>
      </a:lvl9pPr>
    </p:titleStyle>
    <p:bodyStyle>
      <a:lvl1pPr marL="144661" indent="-144661" algn="l" defTabSz="192881" rtl="0" eaLnBrk="0" fontAlgn="base" hangingPunct="0">
        <a:spcBef>
          <a:spcPct val="20000"/>
        </a:spcBef>
        <a:spcAft>
          <a:spcPct val="0"/>
        </a:spcAft>
        <a:buFont typeface="Arial" panose="020B0604020202020204" pitchFamily="34" charset="0"/>
        <a:buChar char="•"/>
        <a:defRPr sz="844" kern="1200">
          <a:solidFill>
            <a:schemeClr val="tx1"/>
          </a:solidFill>
          <a:latin typeface="Avenir Book"/>
          <a:ea typeface="ＭＳ Ｐゴシック" charset="0"/>
          <a:cs typeface="Avenir Book"/>
        </a:defRPr>
      </a:lvl1pPr>
      <a:lvl2pPr marL="313433" indent="-120551" algn="l" defTabSz="192881" rtl="0" eaLnBrk="0" fontAlgn="base" hangingPunct="0">
        <a:spcBef>
          <a:spcPct val="20000"/>
        </a:spcBef>
        <a:spcAft>
          <a:spcPct val="0"/>
        </a:spcAft>
        <a:buFont typeface="Arial" panose="020B0604020202020204" pitchFamily="34" charset="0"/>
        <a:buChar char="–"/>
        <a:defRPr sz="844" kern="1200">
          <a:solidFill>
            <a:srgbClr val="002855"/>
          </a:solidFill>
          <a:latin typeface="Avenir Book"/>
          <a:ea typeface="Geneva" charset="0"/>
          <a:cs typeface="Avenir Book"/>
        </a:defRPr>
      </a:lvl2pPr>
      <a:lvl3pPr marL="482204" indent="-96441" algn="l" defTabSz="192881" rtl="0" eaLnBrk="0" fontAlgn="base" hangingPunct="0">
        <a:spcBef>
          <a:spcPct val="20000"/>
        </a:spcBef>
        <a:spcAft>
          <a:spcPct val="0"/>
        </a:spcAft>
        <a:buFont typeface="Arial" panose="020B0604020202020204" pitchFamily="34" charset="0"/>
        <a:buChar char="•"/>
        <a:defRPr sz="717" kern="1200">
          <a:solidFill>
            <a:srgbClr val="007DBA"/>
          </a:solidFill>
          <a:latin typeface="Avenir Book"/>
          <a:ea typeface="Geneva" charset="0"/>
          <a:cs typeface="Avenir Book"/>
        </a:defRPr>
      </a:lvl3pPr>
      <a:lvl4pPr marL="675085" indent="-96441" algn="l" defTabSz="192881" rtl="0" eaLnBrk="0" fontAlgn="base" hangingPunct="0">
        <a:spcBef>
          <a:spcPct val="20000"/>
        </a:spcBef>
        <a:spcAft>
          <a:spcPct val="0"/>
        </a:spcAft>
        <a:buFont typeface="Arial" panose="020B0604020202020204" pitchFamily="34" charset="0"/>
        <a:buChar char="–"/>
        <a:defRPr sz="675" kern="1200">
          <a:solidFill>
            <a:srgbClr val="002855"/>
          </a:solidFill>
          <a:latin typeface="Avenir Book"/>
          <a:ea typeface="Geneva" charset="0"/>
          <a:cs typeface="Avenir Book"/>
        </a:defRPr>
      </a:lvl4pPr>
      <a:lvl5pPr marL="867966" indent="-96441" algn="l" defTabSz="192881" rtl="0" eaLnBrk="0" fontAlgn="base" hangingPunct="0">
        <a:spcBef>
          <a:spcPct val="20000"/>
        </a:spcBef>
        <a:spcAft>
          <a:spcPct val="0"/>
        </a:spcAft>
        <a:buFont typeface="Arial" panose="020B0604020202020204" pitchFamily="34" charset="0"/>
        <a:buChar char="»"/>
        <a:defRPr sz="844" kern="1200">
          <a:solidFill>
            <a:srgbClr val="7030A0"/>
          </a:solidFill>
          <a:latin typeface="+mn-lt"/>
          <a:ea typeface="Geneva" charset="0"/>
          <a:cs typeface="Geneva" charset="0"/>
        </a:defRPr>
      </a:lvl5pPr>
      <a:lvl6pPr marL="1060847" indent="-96441" algn="l" defTabSz="192881" rtl="0" eaLnBrk="1" latinLnBrk="0" hangingPunct="1">
        <a:spcBef>
          <a:spcPct val="20000"/>
        </a:spcBef>
        <a:buFont typeface="Arial"/>
        <a:buChar char="•"/>
        <a:defRPr sz="844" kern="1200">
          <a:solidFill>
            <a:schemeClr val="tx1"/>
          </a:solidFill>
          <a:latin typeface="+mn-lt"/>
          <a:ea typeface="+mn-ea"/>
          <a:cs typeface="+mn-cs"/>
        </a:defRPr>
      </a:lvl6pPr>
      <a:lvl7pPr marL="1253729" indent="-96441" algn="l" defTabSz="192881" rtl="0" eaLnBrk="1" latinLnBrk="0" hangingPunct="1">
        <a:spcBef>
          <a:spcPct val="20000"/>
        </a:spcBef>
        <a:buFont typeface="Arial"/>
        <a:buChar char="•"/>
        <a:defRPr sz="844" kern="1200">
          <a:solidFill>
            <a:schemeClr val="tx1"/>
          </a:solidFill>
          <a:latin typeface="+mn-lt"/>
          <a:ea typeface="+mn-ea"/>
          <a:cs typeface="+mn-cs"/>
        </a:defRPr>
      </a:lvl7pPr>
      <a:lvl8pPr marL="1446610" indent="-96441" algn="l" defTabSz="192881" rtl="0" eaLnBrk="1" latinLnBrk="0" hangingPunct="1">
        <a:spcBef>
          <a:spcPct val="20000"/>
        </a:spcBef>
        <a:buFont typeface="Arial"/>
        <a:buChar char="•"/>
        <a:defRPr sz="844" kern="1200">
          <a:solidFill>
            <a:schemeClr val="tx1"/>
          </a:solidFill>
          <a:latin typeface="+mn-lt"/>
          <a:ea typeface="+mn-ea"/>
          <a:cs typeface="+mn-cs"/>
        </a:defRPr>
      </a:lvl8pPr>
      <a:lvl9pPr marL="1639491" indent="-96441" algn="l" defTabSz="192881"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81" rtl="0" eaLnBrk="1" latinLnBrk="0" hangingPunct="1">
        <a:defRPr sz="760" kern="1200">
          <a:solidFill>
            <a:schemeClr val="tx1"/>
          </a:solidFill>
          <a:latin typeface="+mn-lt"/>
          <a:ea typeface="+mn-ea"/>
          <a:cs typeface="+mn-cs"/>
        </a:defRPr>
      </a:lvl1pPr>
      <a:lvl2pPr marL="192881" algn="l" defTabSz="192881" rtl="0" eaLnBrk="1" latinLnBrk="0" hangingPunct="1">
        <a:defRPr sz="760" kern="1200">
          <a:solidFill>
            <a:schemeClr val="tx1"/>
          </a:solidFill>
          <a:latin typeface="+mn-lt"/>
          <a:ea typeface="+mn-ea"/>
          <a:cs typeface="+mn-cs"/>
        </a:defRPr>
      </a:lvl2pPr>
      <a:lvl3pPr marL="385763" algn="l" defTabSz="192881" rtl="0" eaLnBrk="1" latinLnBrk="0" hangingPunct="1">
        <a:defRPr sz="760" kern="1200">
          <a:solidFill>
            <a:schemeClr val="tx1"/>
          </a:solidFill>
          <a:latin typeface="+mn-lt"/>
          <a:ea typeface="+mn-ea"/>
          <a:cs typeface="+mn-cs"/>
        </a:defRPr>
      </a:lvl3pPr>
      <a:lvl4pPr marL="578644" algn="l" defTabSz="192881" rtl="0" eaLnBrk="1" latinLnBrk="0" hangingPunct="1">
        <a:defRPr sz="760" kern="1200">
          <a:solidFill>
            <a:schemeClr val="tx1"/>
          </a:solidFill>
          <a:latin typeface="+mn-lt"/>
          <a:ea typeface="+mn-ea"/>
          <a:cs typeface="+mn-cs"/>
        </a:defRPr>
      </a:lvl4pPr>
      <a:lvl5pPr marL="771525" algn="l" defTabSz="192881" rtl="0" eaLnBrk="1" latinLnBrk="0" hangingPunct="1">
        <a:defRPr sz="760" kern="1200">
          <a:solidFill>
            <a:schemeClr val="tx1"/>
          </a:solidFill>
          <a:latin typeface="+mn-lt"/>
          <a:ea typeface="+mn-ea"/>
          <a:cs typeface="+mn-cs"/>
        </a:defRPr>
      </a:lvl5pPr>
      <a:lvl6pPr marL="964406" algn="l" defTabSz="192881" rtl="0" eaLnBrk="1" latinLnBrk="0" hangingPunct="1">
        <a:defRPr sz="760" kern="1200">
          <a:solidFill>
            <a:schemeClr val="tx1"/>
          </a:solidFill>
          <a:latin typeface="+mn-lt"/>
          <a:ea typeface="+mn-ea"/>
          <a:cs typeface="+mn-cs"/>
        </a:defRPr>
      </a:lvl6pPr>
      <a:lvl7pPr marL="1157288" algn="l" defTabSz="192881" rtl="0" eaLnBrk="1" latinLnBrk="0" hangingPunct="1">
        <a:defRPr sz="760" kern="1200">
          <a:solidFill>
            <a:schemeClr val="tx1"/>
          </a:solidFill>
          <a:latin typeface="+mn-lt"/>
          <a:ea typeface="+mn-ea"/>
          <a:cs typeface="+mn-cs"/>
        </a:defRPr>
      </a:lvl7pPr>
      <a:lvl8pPr marL="1350169" algn="l" defTabSz="192881" rtl="0" eaLnBrk="1" latinLnBrk="0" hangingPunct="1">
        <a:defRPr sz="760" kern="1200">
          <a:solidFill>
            <a:schemeClr val="tx1"/>
          </a:solidFill>
          <a:latin typeface="+mn-lt"/>
          <a:ea typeface="+mn-ea"/>
          <a:cs typeface="+mn-cs"/>
        </a:defRPr>
      </a:lvl8pPr>
      <a:lvl9pPr marL="1543050" algn="l" defTabSz="192881" rtl="0" eaLnBrk="1" latinLnBrk="0" hangingPunct="1">
        <a:defRPr sz="7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1096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2274888"/>
            <a:ext cx="109728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Tree>
    <p:extLst>
      <p:ext uri="{BB962C8B-B14F-4D97-AF65-F5344CB8AC3E}">
        <p14:creationId xmlns:p14="http://schemas.microsoft.com/office/powerpoint/2010/main" val="4075087251"/>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192881" rtl="0" eaLnBrk="0" fontAlgn="base" hangingPunct="0">
        <a:spcBef>
          <a:spcPct val="0"/>
        </a:spcBef>
        <a:spcAft>
          <a:spcPct val="0"/>
        </a:spcAft>
        <a:defRPr sz="1519" kern="1200">
          <a:solidFill>
            <a:srgbClr val="007DBA"/>
          </a:solidFill>
          <a:latin typeface="Avenir Book"/>
          <a:ea typeface="ＭＳ Ｐゴシック" charset="0"/>
          <a:cs typeface="Avenir Book"/>
        </a:defRPr>
      </a:lvl1pPr>
      <a:lvl2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2pPr>
      <a:lvl3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3pPr>
      <a:lvl4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4pPr>
      <a:lvl5pPr algn="ctr" defTabSz="192881" rtl="0" eaLnBrk="0" fontAlgn="base" hangingPunct="0">
        <a:spcBef>
          <a:spcPct val="0"/>
        </a:spcBef>
        <a:spcAft>
          <a:spcPct val="0"/>
        </a:spcAft>
        <a:defRPr sz="1519">
          <a:solidFill>
            <a:srgbClr val="007DBA"/>
          </a:solidFill>
          <a:latin typeface="Avenir Book" charset="0"/>
          <a:ea typeface="ＭＳ Ｐゴシック" charset="0"/>
          <a:cs typeface="Avenir Book" pitchFamily="122" charset="0"/>
        </a:defRPr>
      </a:lvl5pPr>
      <a:lvl6pPr marL="192881" algn="ctr" defTabSz="192881" rtl="0" fontAlgn="base">
        <a:spcBef>
          <a:spcPct val="0"/>
        </a:spcBef>
        <a:spcAft>
          <a:spcPct val="0"/>
        </a:spcAft>
        <a:defRPr sz="1856">
          <a:solidFill>
            <a:srgbClr val="7030A0"/>
          </a:solidFill>
          <a:latin typeface="Trebuchet MS" charset="0"/>
          <a:ea typeface="ＭＳ Ｐゴシック" charset="0"/>
          <a:cs typeface="Geneva" charset="0"/>
        </a:defRPr>
      </a:lvl6pPr>
      <a:lvl7pPr marL="385763" algn="ctr" defTabSz="192881" rtl="0" fontAlgn="base">
        <a:spcBef>
          <a:spcPct val="0"/>
        </a:spcBef>
        <a:spcAft>
          <a:spcPct val="0"/>
        </a:spcAft>
        <a:defRPr sz="1856">
          <a:solidFill>
            <a:srgbClr val="7030A0"/>
          </a:solidFill>
          <a:latin typeface="Trebuchet MS" charset="0"/>
          <a:ea typeface="ＭＳ Ｐゴシック" charset="0"/>
          <a:cs typeface="Geneva" charset="0"/>
        </a:defRPr>
      </a:lvl7pPr>
      <a:lvl8pPr marL="578644" algn="ctr" defTabSz="192881" rtl="0" fontAlgn="base">
        <a:spcBef>
          <a:spcPct val="0"/>
        </a:spcBef>
        <a:spcAft>
          <a:spcPct val="0"/>
        </a:spcAft>
        <a:defRPr sz="1856">
          <a:solidFill>
            <a:srgbClr val="7030A0"/>
          </a:solidFill>
          <a:latin typeface="Trebuchet MS" charset="0"/>
          <a:ea typeface="ＭＳ Ｐゴシック" charset="0"/>
          <a:cs typeface="Geneva" charset="0"/>
        </a:defRPr>
      </a:lvl8pPr>
      <a:lvl9pPr marL="771525" algn="ctr" defTabSz="192881" rtl="0" fontAlgn="base">
        <a:spcBef>
          <a:spcPct val="0"/>
        </a:spcBef>
        <a:spcAft>
          <a:spcPct val="0"/>
        </a:spcAft>
        <a:defRPr sz="1856">
          <a:solidFill>
            <a:srgbClr val="7030A0"/>
          </a:solidFill>
          <a:latin typeface="Trebuchet MS" charset="0"/>
          <a:ea typeface="ＭＳ Ｐゴシック" charset="0"/>
          <a:cs typeface="Geneva" charset="0"/>
        </a:defRPr>
      </a:lvl9pPr>
    </p:titleStyle>
    <p:bodyStyle>
      <a:lvl1pPr marL="144661" indent="-144661" algn="l" defTabSz="192881" rtl="0" eaLnBrk="0" fontAlgn="base" hangingPunct="0">
        <a:spcBef>
          <a:spcPct val="20000"/>
        </a:spcBef>
        <a:spcAft>
          <a:spcPct val="0"/>
        </a:spcAft>
        <a:buFont typeface="Arial" panose="020B0604020202020204" pitchFamily="34" charset="0"/>
        <a:buChar char="•"/>
        <a:defRPr sz="844" kern="1200">
          <a:solidFill>
            <a:schemeClr val="tx1"/>
          </a:solidFill>
          <a:latin typeface="Avenir Book"/>
          <a:ea typeface="ＭＳ Ｐゴシック" charset="0"/>
          <a:cs typeface="Avenir Book"/>
        </a:defRPr>
      </a:lvl1pPr>
      <a:lvl2pPr marL="313433" indent="-120551" algn="l" defTabSz="192881" rtl="0" eaLnBrk="0" fontAlgn="base" hangingPunct="0">
        <a:spcBef>
          <a:spcPct val="20000"/>
        </a:spcBef>
        <a:spcAft>
          <a:spcPct val="0"/>
        </a:spcAft>
        <a:buFont typeface="Arial" panose="020B0604020202020204" pitchFamily="34" charset="0"/>
        <a:buChar char="–"/>
        <a:defRPr sz="844" kern="1200">
          <a:solidFill>
            <a:srgbClr val="002855"/>
          </a:solidFill>
          <a:latin typeface="Avenir Book"/>
          <a:ea typeface="Geneva" charset="0"/>
          <a:cs typeface="Avenir Book"/>
        </a:defRPr>
      </a:lvl2pPr>
      <a:lvl3pPr marL="482204" indent="-96441" algn="l" defTabSz="192881" rtl="0" eaLnBrk="0" fontAlgn="base" hangingPunct="0">
        <a:spcBef>
          <a:spcPct val="20000"/>
        </a:spcBef>
        <a:spcAft>
          <a:spcPct val="0"/>
        </a:spcAft>
        <a:buFont typeface="Arial" panose="020B0604020202020204" pitchFamily="34" charset="0"/>
        <a:buChar char="•"/>
        <a:defRPr sz="717" kern="1200">
          <a:solidFill>
            <a:srgbClr val="007DBA"/>
          </a:solidFill>
          <a:latin typeface="Avenir Book"/>
          <a:ea typeface="Geneva" charset="0"/>
          <a:cs typeface="Avenir Book"/>
        </a:defRPr>
      </a:lvl3pPr>
      <a:lvl4pPr marL="675085" indent="-96441" algn="l" defTabSz="192881" rtl="0" eaLnBrk="0" fontAlgn="base" hangingPunct="0">
        <a:spcBef>
          <a:spcPct val="20000"/>
        </a:spcBef>
        <a:spcAft>
          <a:spcPct val="0"/>
        </a:spcAft>
        <a:buFont typeface="Arial" panose="020B0604020202020204" pitchFamily="34" charset="0"/>
        <a:buChar char="–"/>
        <a:defRPr sz="675" kern="1200">
          <a:solidFill>
            <a:srgbClr val="002855"/>
          </a:solidFill>
          <a:latin typeface="Avenir Book"/>
          <a:ea typeface="Geneva" charset="0"/>
          <a:cs typeface="Avenir Book"/>
        </a:defRPr>
      </a:lvl4pPr>
      <a:lvl5pPr marL="867966" indent="-96441" algn="l" defTabSz="192881" rtl="0" eaLnBrk="0" fontAlgn="base" hangingPunct="0">
        <a:spcBef>
          <a:spcPct val="20000"/>
        </a:spcBef>
        <a:spcAft>
          <a:spcPct val="0"/>
        </a:spcAft>
        <a:buFont typeface="Arial" panose="020B0604020202020204" pitchFamily="34" charset="0"/>
        <a:buChar char="»"/>
        <a:defRPr sz="844" kern="1200">
          <a:solidFill>
            <a:srgbClr val="7030A0"/>
          </a:solidFill>
          <a:latin typeface="+mn-lt"/>
          <a:ea typeface="Geneva" charset="0"/>
          <a:cs typeface="Geneva" charset="0"/>
        </a:defRPr>
      </a:lvl5pPr>
      <a:lvl6pPr marL="1060847" indent="-96441" algn="l" defTabSz="192881" rtl="0" eaLnBrk="1" latinLnBrk="0" hangingPunct="1">
        <a:spcBef>
          <a:spcPct val="20000"/>
        </a:spcBef>
        <a:buFont typeface="Arial"/>
        <a:buChar char="•"/>
        <a:defRPr sz="844" kern="1200">
          <a:solidFill>
            <a:schemeClr val="tx1"/>
          </a:solidFill>
          <a:latin typeface="+mn-lt"/>
          <a:ea typeface="+mn-ea"/>
          <a:cs typeface="+mn-cs"/>
        </a:defRPr>
      </a:lvl6pPr>
      <a:lvl7pPr marL="1253729" indent="-96441" algn="l" defTabSz="192881" rtl="0" eaLnBrk="1" latinLnBrk="0" hangingPunct="1">
        <a:spcBef>
          <a:spcPct val="20000"/>
        </a:spcBef>
        <a:buFont typeface="Arial"/>
        <a:buChar char="•"/>
        <a:defRPr sz="844" kern="1200">
          <a:solidFill>
            <a:schemeClr val="tx1"/>
          </a:solidFill>
          <a:latin typeface="+mn-lt"/>
          <a:ea typeface="+mn-ea"/>
          <a:cs typeface="+mn-cs"/>
        </a:defRPr>
      </a:lvl7pPr>
      <a:lvl8pPr marL="1446610" indent="-96441" algn="l" defTabSz="192881" rtl="0" eaLnBrk="1" latinLnBrk="0" hangingPunct="1">
        <a:spcBef>
          <a:spcPct val="20000"/>
        </a:spcBef>
        <a:buFont typeface="Arial"/>
        <a:buChar char="•"/>
        <a:defRPr sz="844" kern="1200">
          <a:solidFill>
            <a:schemeClr val="tx1"/>
          </a:solidFill>
          <a:latin typeface="+mn-lt"/>
          <a:ea typeface="+mn-ea"/>
          <a:cs typeface="+mn-cs"/>
        </a:defRPr>
      </a:lvl8pPr>
      <a:lvl9pPr marL="1639491" indent="-96441" algn="l" defTabSz="192881"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81" rtl="0" eaLnBrk="1" latinLnBrk="0" hangingPunct="1">
        <a:defRPr sz="760" kern="1200">
          <a:solidFill>
            <a:schemeClr val="tx1"/>
          </a:solidFill>
          <a:latin typeface="+mn-lt"/>
          <a:ea typeface="+mn-ea"/>
          <a:cs typeface="+mn-cs"/>
        </a:defRPr>
      </a:lvl1pPr>
      <a:lvl2pPr marL="192881" algn="l" defTabSz="192881" rtl="0" eaLnBrk="1" latinLnBrk="0" hangingPunct="1">
        <a:defRPr sz="760" kern="1200">
          <a:solidFill>
            <a:schemeClr val="tx1"/>
          </a:solidFill>
          <a:latin typeface="+mn-lt"/>
          <a:ea typeface="+mn-ea"/>
          <a:cs typeface="+mn-cs"/>
        </a:defRPr>
      </a:lvl2pPr>
      <a:lvl3pPr marL="385763" algn="l" defTabSz="192881" rtl="0" eaLnBrk="1" latinLnBrk="0" hangingPunct="1">
        <a:defRPr sz="760" kern="1200">
          <a:solidFill>
            <a:schemeClr val="tx1"/>
          </a:solidFill>
          <a:latin typeface="+mn-lt"/>
          <a:ea typeface="+mn-ea"/>
          <a:cs typeface="+mn-cs"/>
        </a:defRPr>
      </a:lvl3pPr>
      <a:lvl4pPr marL="578644" algn="l" defTabSz="192881" rtl="0" eaLnBrk="1" latinLnBrk="0" hangingPunct="1">
        <a:defRPr sz="760" kern="1200">
          <a:solidFill>
            <a:schemeClr val="tx1"/>
          </a:solidFill>
          <a:latin typeface="+mn-lt"/>
          <a:ea typeface="+mn-ea"/>
          <a:cs typeface="+mn-cs"/>
        </a:defRPr>
      </a:lvl4pPr>
      <a:lvl5pPr marL="771525" algn="l" defTabSz="192881" rtl="0" eaLnBrk="1" latinLnBrk="0" hangingPunct="1">
        <a:defRPr sz="760" kern="1200">
          <a:solidFill>
            <a:schemeClr val="tx1"/>
          </a:solidFill>
          <a:latin typeface="+mn-lt"/>
          <a:ea typeface="+mn-ea"/>
          <a:cs typeface="+mn-cs"/>
        </a:defRPr>
      </a:lvl5pPr>
      <a:lvl6pPr marL="964406" algn="l" defTabSz="192881" rtl="0" eaLnBrk="1" latinLnBrk="0" hangingPunct="1">
        <a:defRPr sz="760" kern="1200">
          <a:solidFill>
            <a:schemeClr val="tx1"/>
          </a:solidFill>
          <a:latin typeface="+mn-lt"/>
          <a:ea typeface="+mn-ea"/>
          <a:cs typeface="+mn-cs"/>
        </a:defRPr>
      </a:lvl6pPr>
      <a:lvl7pPr marL="1157288" algn="l" defTabSz="192881" rtl="0" eaLnBrk="1" latinLnBrk="0" hangingPunct="1">
        <a:defRPr sz="760" kern="1200">
          <a:solidFill>
            <a:schemeClr val="tx1"/>
          </a:solidFill>
          <a:latin typeface="+mn-lt"/>
          <a:ea typeface="+mn-ea"/>
          <a:cs typeface="+mn-cs"/>
        </a:defRPr>
      </a:lvl7pPr>
      <a:lvl8pPr marL="1350169" algn="l" defTabSz="192881" rtl="0" eaLnBrk="1" latinLnBrk="0" hangingPunct="1">
        <a:defRPr sz="760" kern="1200">
          <a:solidFill>
            <a:schemeClr val="tx1"/>
          </a:solidFill>
          <a:latin typeface="+mn-lt"/>
          <a:ea typeface="+mn-ea"/>
          <a:cs typeface="+mn-cs"/>
        </a:defRPr>
      </a:lvl8pPr>
      <a:lvl9pPr marL="1543050" algn="l" defTabSz="192881" rtl="0" eaLnBrk="1" latinLnBrk="0" hangingPunct="1">
        <a:defRPr sz="7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B0977-CD3B-4145-B5F8-32AEC2C1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5594C-02F2-4EF9-9D4B-B5232E388E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C49FFD-E83D-4C7C-94B1-93F053EF49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B9347CC-413C-4B54-9FA1-23F29B8EB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97C3D5-7E03-46AC-9F76-49258F18A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pic>
        <p:nvPicPr>
          <p:cNvPr id="7" name="Picture 6">
            <a:extLst>
              <a:ext uri="{FF2B5EF4-FFF2-40B4-BE49-F238E27FC236}">
                <a16:creationId xmlns:a16="http://schemas.microsoft.com/office/drawing/2014/main" id="{19757663-0A45-4289-9F20-B4DD03D18774}"/>
              </a:ext>
            </a:extLst>
          </p:cNvPr>
          <p:cNvPicPr>
            <a:picLocks noChangeAspect="1"/>
          </p:cNvPicPr>
          <p:nvPr userDrawn="1"/>
        </p:nvPicPr>
        <p:blipFill rotWithShape="1">
          <a:blip r:embed="rId31"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DF99F357-7FE3-4A9F-874D-4762C68CBB80}"/>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9" name="Rectangle 8">
              <a:extLst>
                <a:ext uri="{FF2B5EF4-FFF2-40B4-BE49-F238E27FC236}">
                  <a16:creationId xmlns:a16="http://schemas.microsoft.com/office/drawing/2014/main" id="{D80AFDD7-F02C-4BF5-A1A8-C25E8467D871}"/>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0" name="Group 9">
              <a:extLst>
                <a:ext uri="{FF2B5EF4-FFF2-40B4-BE49-F238E27FC236}">
                  <a16:creationId xmlns:a16="http://schemas.microsoft.com/office/drawing/2014/main" id="{ADDBD9E1-C2CC-4C2B-A9A9-0D79691B6DDA}"/>
                </a:ext>
              </a:extLst>
            </p:cNvPr>
            <p:cNvGrpSpPr/>
            <p:nvPr userDrawn="1"/>
          </p:nvGrpSpPr>
          <p:grpSpPr>
            <a:xfrm>
              <a:off x="7591778" y="6478439"/>
              <a:ext cx="4147930" cy="97339"/>
              <a:chOff x="6119314" y="6478440"/>
              <a:chExt cx="5676839" cy="93810"/>
            </a:xfrm>
          </p:grpSpPr>
          <p:sp>
            <p:nvSpPr>
              <p:cNvPr id="11" name="Rectangle 10">
                <a:extLst>
                  <a:ext uri="{FF2B5EF4-FFF2-40B4-BE49-F238E27FC236}">
                    <a16:creationId xmlns:a16="http://schemas.microsoft.com/office/drawing/2014/main" id="{7B493E3E-C73F-41A9-9498-A822631B9E0B}"/>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CE62DF0-3568-4F38-97CF-B3B044E1C1D0}"/>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0532136-C4A7-4F14-B793-8E7233AEE6E9}"/>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4FE0560-0972-4CE4-B56A-DB5C6670D1DB}"/>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E42BAE58-D9CC-4096-9421-9BE67166270A}"/>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E4322AB-7E31-4DAF-A404-F4777EEA5CB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80ABD2C-5FBE-4DF0-9240-B109B3F33E15}"/>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4469568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3CF56-7F4A-41C5-88BE-76AC3C73816B}"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A9A33-CF2F-4DE7-8559-5A5B5F800CE8}" type="slidenum">
              <a:rPr lang="en-US" smtClean="0"/>
              <a:t>‹#›</a:t>
            </a:fld>
            <a:endParaRPr lang="en-US"/>
          </a:p>
        </p:txBody>
      </p:sp>
    </p:spTree>
    <p:extLst>
      <p:ext uri="{BB962C8B-B14F-4D97-AF65-F5344CB8AC3E}">
        <p14:creationId xmlns:p14="http://schemas.microsoft.com/office/powerpoint/2010/main" val="8362316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nationaldppcsc.cdc.gov/s/article/What-is-Path-2-Prevention-P2P#:~:text=What%20is%20Path%202%20Prevention%20%28P2P%29%3F%20Path%202,in%20the%20National%20DPP%20lifestyle%20change%20program%20%28LCP%29." TargetMode="External"/><Relationship Id="rId2" Type="http://schemas.openxmlformats.org/officeDocument/2006/relationships/hyperlink" Target="https://www.cdc.gov/diabetes/prevention/index.html" TargetMode="Externa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hyperlink" Target="https://nationaldppcsc.cdc.gov/s/article/Program-Champion-Strategy-Toolki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3D4_6C593BA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iSbvKReWkUA"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7.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3CB_61A29DC1.xml"/><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hyperlink" Target="http://bwhi.org/cyl2" TargetMode="External"/><Relationship Id="rId5" Type="http://schemas.openxmlformats.org/officeDocument/2006/relationships/hyperlink" Target="mailto:CYL2@bwhi.org" TargetMode="Externa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hyperlink" Target="https://www.acpm.org/initiatives/diabetes-prevention/" TargetMode="External"/><Relationship Id="rId2" Type="http://schemas.openxmlformats.org/officeDocument/2006/relationships/image" Target="../media/image71.png"/><Relationship Id="rId1" Type="http://schemas.openxmlformats.org/officeDocument/2006/relationships/slideLayout" Target="../slideLayouts/slideLayout66.xml"/><Relationship Id="rId5" Type="http://schemas.openxmlformats.org/officeDocument/2006/relationships/hyperlink" Target="https://amapreventdiabetes.org/" TargetMode="External"/><Relationship Id="rId4" Type="http://schemas.openxmlformats.org/officeDocument/2006/relationships/hyperlink" Target="https://bwhi.org/change-your-lifestyle-cyl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425702" y="1422400"/>
            <a:ext cx="7427651" cy="3132975"/>
          </a:xfrm>
        </p:spPr>
        <p:txBody>
          <a:bodyPr>
            <a:normAutofit/>
          </a:bodyPr>
          <a:lstStyle/>
          <a:p>
            <a:r>
              <a:rPr lang="en-US" sz="3600"/>
              <a:t>Learning Collaborative to Address Diabetes Prevention: Marketing the National DPP to Disproportionally Affected Audiences </a:t>
            </a:r>
          </a:p>
          <a:p>
            <a:r>
              <a:rPr lang="en-US" sz="2400"/>
              <a:t>November 18, 2021</a:t>
            </a:r>
          </a:p>
          <a:p>
            <a:endParaRPr lang="en-US" sz="360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5846" y="6064474"/>
            <a:ext cx="3962400" cy="668447"/>
          </a:xfrm>
          <a:prstGeom prst="rect">
            <a:avLst/>
          </a:prstGeom>
        </p:spPr>
      </p:pic>
    </p:spTree>
    <p:extLst>
      <p:ext uri="{BB962C8B-B14F-4D97-AF65-F5344CB8AC3E}">
        <p14:creationId xmlns:p14="http://schemas.microsoft.com/office/powerpoint/2010/main" val="1711140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Meeting Your Audiences Where they Are</a:t>
            </a:r>
          </a:p>
        </p:txBody>
      </p:sp>
      <p:sp>
        <p:nvSpPr>
          <p:cNvPr id="3" name="Content Placeholder 2"/>
          <p:cNvSpPr>
            <a:spLocks noGrp="1"/>
          </p:cNvSpPr>
          <p:nvPr>
            <p:ph idx="1"/>
          </p:nvPr>
        </p:nvSpPr>
        <p:spPr>
          <a:xfrm>
            <a:off x="581193" y="1898276"/>
            <a:ext cx="6540044" cy="3678303"/>
          </a:xfrm>
        </p:spPr>
        <p:txBody>
          <a:bodyPr>
            <a:normAutofit/>
          </a:bodyPr>
          <a:lstStyle/>
          <a:p>
            <a:r>
              <a:rPr lang="en-US" sz="2400"/>
              <a:t>Right partners</a:t>
            </a:r>
          </a:p>
          <a:p>
            <a:pPr lvl="1"/>
            <a:r>
              <a:rPr lang="en-US" sz="2000"/>
              <a:t>Faith communities, worksites, community centers and events</a:t>
            </a:r>
          </a:p>
          <a:p>
            <a:r>
              <a:rPr lang="en-US" sz="2400"/>
              <a:t>Right channels</a:t>
            </a:r>
          </a:p>
          <a:p>
            <a:pPr lvl="1"/>
            <a:r>
              <a:rPr lang="en-US" sz="2000"/>
              <a:t>Social media, radio, newspapers, outdoor media</a:t>
            </a:r>
          </a:p>
          <a:p>
            <a:r>
              <a:rPr lang="en-US" sz="2400"/>
              <a:t>Right messages</a:t>
            </a:r>
          </a:p>
        </p:txBody>
      </p:sp>
      <p:pic>
        <p:nvPicPr>
          <p:cNvPr id="4" name="Picture 3"/>
          <p:cNvPicPr>
            <a:picLocks noChangeAspect="1"/>
          </p:cNvPicPr>
          <p:nvPr/>
        </p:nvPicPr>
        <p:blipFill rotWithShape="1">
          <a:blip r:embed="rId2"/>
          <a:srcRect l="31629" t="14309" r="33355" b="7622"/>
          <a:stretch/>
        </p:blipFill>
        <p:spPr>
          <a:xfrm>
            <a:off x="7838163" y="1898276"/>
            <a:ext cx="3503604" cy="4391841"/>
          </a:xfrm>
          <a:prstGeom prst="rect">
            <a:avLst/>
          </a:prstGeom>
        </p:spPr>
      </p:pic>
    </p:spTree>
    <p:extLst>
      <p:ext uri="{BB962C8B-B14F-4D97-AF65-F5344CB8AC3E}">
        <p14:creationId xmlns:p14="http://schemas.microsoft.com/office/powerpoint/2010/main" val="3629103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d9c8e2b-7911-4501-a9f0-501275086d50@namprd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765" y="2228003"/>
            <a:ext cx="4673007" cy="311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What do people hear when we talk about the Lifestyle Change Program?</a:t>
            </a:r>
          </a:p>
        </p:txBody>
      </p:sp>
      <p:sp>
        <p:nvSpPr>
          <p:cNvPr id="5" name="Content Placeholder 4"/>
          <p:cNvSpPr>
            <a:spLocks noGrp="1"/>
          </p:cNvSpPr>
          <p:nvPr>
            <p:ph sz="half" idx="1"/>
          </p:nvPr>
        </p:nvSpPr>
        <p:spPr>
          <a:xfrm>
            <a:off x="581192" y="2075381"/>
            <a:ext cx="6120303" cy="4294598"/>
          </a:xfrm>
        </p:spPr>
        <p:txBody>
          <a:bodyPr/>
          <a:lstStyle/>
          <a:p>
            <a:r>
              <a:rPr lang="en-US"/>
              <a:t>We tend to focus on knowledge and action.</a:t>
            </a:r>
          </a:p>
          <a:p>
            <a:pPr lvl="1"/>
            <a:r>
              <a:rPr lang="en-US"/>
              <a:t>Knowledge doesn’t lead to behavior change.</a:t>
            </a:r>
          </a:p>
          <a:p>
            <a:pPr lvl="1"/>
            <a:r>
              <a:rPr lang="en-US"/>
              <a:t>How do we move people in contemplation and preparation?</a:t>
            </a:r>
          </a:p>
          <a:p>
            <a:r>
              <a:rPr lang="en-US"/>
              <a:t>We need to address:</a:t>
            </a:r>
          </a:p>
          <a:p>
            <a:pPr lvl="1"/>
            <a:r>
              <a:rPr lang="en-US"/>
              <a:t>Meaningful benefits</a:t>
            </a:r>
          </a:p>
          <a:p>
            <a:pPr lvl="1"/>
            <a:r>
              <a:rPr lang="en-US"/>
              <a:t>Self-efficacy</a:t>
            </a:r>
          </a:p>
          <a:p>
            <a:pPr lvl="1"/>
            <a:r>
              <a:rPr lang="en-US"/>
              <a:t>“Trialability”</a:t>
            </a:r>
          </a:p>
          <a:p>
            <a:pPr lvl="1"/>
            <a:r>
              <a:rPr lang="en-US"/>
              <a:t>Frequency of communication</a:t>
            </a:r>
          </a:p>
          <a:p>
            <a:pPr lvl="1"/>
            <a:endParaRPr lang="en-US"/>
          </a:p>
        </p:txBody>
      </p:sp>
      <p:sp>
        <p:nvSpPr>
          <p:cNvPr id="3" name="TextBox 2"/>
          <p:cNvSpPr txBox="1"/>
          <p:nvPr/>
        </p:nvSpPr>
        <p:spPr>
          <a:xfrm>
            <a:off x="7486585" y="4256276"/>
            <a:ext cx="3887918" cy="923330"/>
          </a:xfrm>
          <a:prstGeom prst="rect">
            <a:avLst/>
          </a:prstGeom>
          <a:noFill/>
        </p:spPr>
        <p:txBody>
          <a:bodyPr wrap="square" rtlCol="0">
            <a:spAutoFit/>
          </a:bodyPr>
          <a:lstStyle/>
          <a:p>
            <a:r>
              <a:rPr lang="en-US">
                <a:solidFill>
                  <a:schemeClr val="bg1"/>
                </a:solidFill>
              </a:rPr>
              <a:t>“There’s a difference between knowing the path and walking the path.”</a:t>
            </a:r>
          </a:p>
          <a:p>
            <a:r>
              <a:rPr lang="en-US">
                <a:solidFill>
                  <a:schemeClr val="bg1"/>
                </a:solidFill>
              </a:rPr>
              <a:t>- </a:t>
            </a:r>
            <a:r>
              <a:rPr lang="en-US" err="1">
                <a:solidFill>
                  <a:schemeClr val="bg1"/>
                </a:solidFill>
              </a:rPr>
              <a:t>Morpehus</a:t>
            </a:r>
            <a:endParaRPr lang="en-US">
              <a:solidFill>
                <a:schemeClr val="bg1"/>
              </a:solidFill>
            </a:endParaRPr>
          </a:p>
        </p:txBody>
      </p:sp>
    </p:spTree>
    <p:extLst>
      <p:ext uri="{BB962C8B-B14F-4D97-AF65-F5344CB8AC3E}">
        <p14:creationId xmlns:p14="http://schemas.microsoft.com/office/powerpoint/2010/main" val="173131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1" y="560121"/>
            <a:ext cx="11029616" cy="1013800"/>
          </a:xfrm>
        </p:spPr>
        <p:txBody>
          <a:bodyPr/>
          <a:lstStyle/>
          <a:p>
            <a:r>
              <a:rPr lang="en-US"/>
              <a:t>Positive Messaging that Tells a compelling story</a:t>
            </a:r>
          </a:p>
        </p:txBody>
      </p:sp>
      <p:sp>
        <p:nvSpPr>
          <p:cNvPr id="3" name="Content Placeholder 2"/>
          <p:cNvSpPr>
            <a:spLocks noGrp="1"/>
          </p:cNvSpPr>
          <p:nvPr>
            <p:ph idx="1"/>
          </p:nvPr>
        </p:nvSpPr>
        <p:spPr>
          <a:xfrm>
            <a:off x="581190" y="1940480"/>
            <a:ext cx="8151844" cy="4309320"/>
          </a:xfrm>
        </p:spPr>
        <p:txBody>
          <a:bodyPr>
            <a:normAutofit/>
          </a:bodyPr>
          <a:lstStyle/>
          <a:p>
            <a:r>
              <a:rPr lang="en-US" sz="2400">
                <a:solidFill>
                  <a:schemeClr val="tx1"/>
                </a:solidFill>
              </a:rPr>
              <a:t>Understand your audience. </a:t>
            </a:r>
          </a:p>
          <a:p>
            <a:pPr lvl="1"/>
            <a:r>
              <a:rPr lang="en-US" sz="2200">
                <a:solidFill>
                  <a:schemeClr val="tx1"/>
                </a:solidFill>
              </a:rPr>
              <a:t>Don’t forget health care providers and payers are audiences too.</a:t>
            </a:r>
          </a:p>
          <a:p>
            <a:r>
              <a:rPr lang="en-US" sz="2400">
                <a:solidFill>
                  <a:schemeClr val="tx1"/>
                </a:solidFill>
              </a:rPr>
              <a:t>Think about how to build a relationship with them over time.</a:t>
            </a:r>
          </a:p>
          <a:p>
            <a:r>
              <a:rPr lang="en-US" sz="2400">
                <a:solidFill>
                  <a:schemeClr val="tx1"/>
                </a:solidFill>
              </a:rPr>
              <a:t>Identify authentic stories.</a:t>
            </a:r>
          </a:p>
          <a:p>
            <a:pPr lvl="1"/>
            <a:r>
              <a:rPr lang="en-US" sz="2200">
                <a:solidFill>
                  <a:schemeClr val="tx1"/>
                </a:solidFill>
              </a:rPr>
              <a:t>Don’t forget to include your key messages and actions.</a:t>
            </a:r>
          </a:p>
          <a:p>
            <a:r>
              <a:rPr lang="en-US" sz="2400">
                <a:solidFill>
                  <a:schemeClr val="tx1"/>
                </a:solidFill>
              </a:rPr>
              <a:t>Everything tells your story.</a:t>
            </a:r>
          </a:p>
          <a:p>
            <a:pPr lvl="1"/>
            <a:r>
              <a:rPr lang="en-US" sz="2200">
                <a:solidFill>
                  <a:schemeClr val="tx1"/>
                </a:solidFill>
              </a:rPr>
              <a:t>Visuals, messages, etc.</a:t>
            </a:r>
          </a:p>
          <a:p>
            <a:endParaRPr lang="en-US">
              <a:solidFill>
                <a:schemeClr val="tx1"/>
              </a:solidFill>
            </a:endParaRPr>
          </a:p>
        </p:txBody>
      </p:sp>
      <p:pic>
        <p:nvPicPr>
          <p:cNvPr id="1026" name="Picture 2" descr="60843637-5ddd-4e34-87ae-1f2c2a160a09@namprd09"/>
          <p:cNvPicPr>
            <a:picLocks noChangeAspect="1" noChangeArrowheads="1"/>
          </p:cNvPicPr>
          <p:nvPr/>
        </p:nvPicPr>
        <p:blipFill rotWithShape="1">
          <a:blip r:embed="rId3">
            <a:extLst>
              <a:ext uri="{28A0092B-C50C-407E-A947-70E740481C1C}">
                <a14:useLocalDpi xmlns:a14="http://schemas.microsoft.com/office/drawing/2010/main" val="0"/>
              </a:ext>
            </a:extLst>
          </a:blip>
          <a:srcRect t="8103"/>
          <a:stretch/>
        </p:blipFill>
        <p:spPr bwMode="auto">
          <a:xfrm>
            <a:off x="8928618" y="1573921"/>
            <a:ext cx="2862119" cy="467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936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cutting vegetables&#10;&#10;Description automatically generated with medium confidence">
            <a:extLst>
              <a:ext uri="{FF2B5EF4-FFF2-40B4-BE49-F238E27FC236}">
                <a16:creationId xmlns:a16="http://schemas.microsoft.com/office/drawing/2014/main" id="{B67C23A0-5152-4927-9A4C-5C84204C0069}"/>
              </a:ext>
            </a:extLst>
          </p:cNvPr>
          <p:cNvPicPr>
            <a:picLocks noChangeAspect="1"/>
          </p:cNvPicPr>
          <p:nvPr/>
        </p:nvPicPr>
        <p:blipFill rotWithShape="1">
          <a:blip r:embed="rId2"/>
          <a:srcRect l="26823" r="29334"/>
          <a:stretch/>
        </p:blipFill>
        <p:spPr>
          <a:xfrm>
            <a:off x="0" y="601236"/>
            <a:ext cx="4140028" cy="6295292"/>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43"/>
          <a:stretch/>
        </p:blipFill>
        <p:spPr>
          <a:xfrm>
            <a:off x="8018584" y="500062"/>
            <a:ext cx="4173416" cy="6357938"/>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51383" y="562708"/>
            <a:ext cx="4267201" cy="6295292"/>
          </a:xfrm>
          <a:prstGeom prst="rect">
            <a:avLst/>
          </a:prstGeom>
        </p:spPr>
      </p:pic>
      <p:sp>
        <p:nvSpPr>
          <p:cNvPr id="6" name="TextBox 5"/>
          <p:cNvSpPr txBox="1"/>
          <p:nvPr/>
        </p:nvSpPr>
        <p:spPr>
          <a:xfrm>
            <a:off x="161224" y="4010181"/>
            <a:ext cx="3301763" cy="107721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n-US" sz="3200"/>
              <a:t>Empowers me to live my best life.</a:t>
            </a:r>
          </a:p>
        </p:txBody>
      </p:sp>
      <p:sp>
        <p:nvSpPr>
          <p:cNvPr id="7" name="TextBox 6"/>
          <p:cNvSpPr txBox="1"/>
          <p:nvPr/>
        </p:nvSpPr>
        <p:spPr>
          <a:xfrm>
            <a:off x="4140028" y="4010181"/>
            <a:ext cx="3619459" cy="15696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r>
              <a:rPr lang="en-US" sz="3200"/>
              <a:t>Solves my problems.</a:t>
            </a:r>
          </a:p>
          <a:p>
            <a:pPr algn="ctr"/>
            <a:r>
              <a:rPr lang="en-US" sz="3200"/>
              <a:t>Makes me a better doctor/employer.</a:t>
            </a:r>
          </a:p>
        </p:txBody>
      </p:sp>
      <p:sp>
        <p:nvSpPr>
          <p:cNvPr id="9" name="TextBox 8"/>
          <p:cNvSpPr txBox="1"/>
          <p:nvPr/>
        </p:nvSpPr>
        <p:spPr>
          <a:xfrm>
            <a:off x="8407229" y="4010181"/>
            <a:ext cx="3621835" cy="206210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wrap="square" rtlCol="0">
            <a:spAutoFit/>
          </a:bodyPr>
          <a:lstStyle/>
          <a:p>
            <a:pPr algn="ctr"/>
            <a:r>
              <a:rPr lang="en-US" sz="3200"/>
              <a:t>Engages us with key audiences in long-term, meaningful ways.</a:t>
            </a:r>
          </a:p>
        </p:txBody>
      </p:sp>
      <p:sp>
        <p:nvSpPr>
          <p:cNvPr id="10" name="TextBox 9"/>
          <p:cNvSpPr txBox="1"/>
          <p:nvPr/>
        </p:nvSpPr>
        <p:spPr>
          <a:xfrm>
            <a:off x="0" y="51454"/>
            <a:ext cx="6998454" cy="400110"/>
          </a:xfrm>
          <a:prstGeom prst="rect">
            <a:avLst/>
          </a:prstGeom>
          <a:noFill/>
        </p:spPr>
        <p:txBody>
          <a:bodyPr wrap="none" rtlCol="0">
            <a:spAutoFit/>
          </a:bodyPr>
          <a:lstStyle/>
          <a:p>
            <a:r>
              <a:rPr lang="en-US" sz="2000" b="1">
                <a:solidFill>
                  <a:srgbClr val="084797"/>
                </a:solidFill>
              </a:rPr>
              <a:t>Understand your audience to understand what will move them. </a:t>
            </a:r>
          </a:p>
        </p:txBody>
      </p:sp>
    </p:spTree>
    <p:extLst>
      <p:ext uri="{BB962C8B-B14F-4D97-AF65-F5344CB8AC3E}">
        <p14:creationId xmlns:p14="http://schemas.microsoft.com/office/powerpoint/2010/main" val="22627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6228" y="1037967"/>
            <a:ext cx="3054091" cy="4709131"/>
          </a:xfrm>
        </p:spPr>
        <p:txBody>
          <a:bodyPr anchor="ctr">
            <a:normAutofit/>
          </a:bodyPr>
          <a:lstStyle/>
          <a:p>
            <a:r>
              <a:rPr lang="en-US">
                <a:solidFill>
                  <a:schemeClr val="accent1"/>
                </a:solidFill>
              </a:rPr>
              <a:t>public relations, not just advertising</a:t>
            </a:r>
          </a:p>
        </p:txBody>
      </p:sp>
      <p:sp>
        <p:nvSpPr>
          <p:cNvPr id="11" name="Rectangle 10">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3198333-4E76-4897-AA2F-8ECDBBC262CA}"/>
              </a:ext>
            </a:extLst>
          </p:cNvPr>
          <p:cNvGraphicFramePr>
            <a:graphicFrameLocks noGrp="1"/>
          </p:cNvGraphicFramePr>
          <p:nvPr>
            <p:ph idx="1"/>
            <p:extLst>
              <p:ext uri="{D42A27DB-BD31-4B8C-83A1-F6EECF244321}">
                <p14:modId xmlns:p14="http://schemas.microsoft.com/office/powerpoint/2010/main" val="3746310665"/>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547168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Relations</a:t>
            </a:r>
          </a:p>
        </p:txBody>
      </p:sp>
      <p:sp>
        <p:nvSpPr>
          <p:cNvPr id="3" name="Content Placeholder 2"/>
          <p:cNvSpPr>
            <a:spLocks noGrp="1"/>
          </p:cNvSpPr>
          <p:nvPr>
            <p:ph sz="half" idx="1"/>
          </p:nvPr>
        </p:nvSpPr>
        <p:spPr/>
        <p:txBody>
          <a:bodyPr>
            <a:normAutofit/>
          </a:bodyPr>
          <a:lstStyle/>
          <a:p>
            <a:r>
              <a:rPr lang="en-US" sz="2400"/>
              <a:t>Good use of limited resources</a:t>
            </a:r>
          </a:p>
          <a:p>
            <a:r>
              <a:rPr lang="en-US" sz="2400"/>
              <a:t>Can cut through the noise</a:t>
            </a:r>
          </a:p>
          <a:p>
            <a:r>
              <a:rPr lang="en-US" sz="2400"/>
              <a:t>Allows you to tell a story</a:t>
            </a:r>
          </a:p>
          <a:p>
            <a:r>
              <a:rPr lang="en-US" sz="2400"/>
              <a:t>Enhances credibility</a:t>
            </a:r>
          </a:p>
        </p:txBody>
      </p:sp>
      <p:sp>
        <p:nvSpPr>
          <p:cNvPr id="4" name="Content Placeholder 3"/>
          <p:cNvSpPr>
            <a:spLocks noGrp="1"/>
          </p:cNvSpPr>
          <p:nvPr>
            <p:ph sz="half" idx="2"/>
          </p:nvPr>
        </p:nvSpPr>
        <p:spPr/>
        <p:txBody>
          <a:bodyPr/>
          <a:lstStyle/>
          <a:p>
            <a:r>
              <a:rPr lang="en-US" sz="2400"/>
              <a:t>Making it work</a:t>
            </a:r>
          </a:p>
          <a:p>
            <a:pPr lvl="1"/>
            <a:r>
              <a:rPr lang="en-US" sz="2000"/>
              <a:t>Create once, use everywhere.</a:t>
            </a:r>
          </a:p>
          <a:p>
            <a:pPr lvl="1"/>
            <a:r>
              <a:rPr lang="en-US" sz="2000"/>
              <a:t>Make it easy for others to share your story.</a:t>
            </a:r>
          </a:p>
          <a:p>
            <a:pPr lvl="1"/>
            <a:endParaRPr lang="en-US"/>
          </a:p>
        </p:txBody>
      </p:sp>
    </p:spTree>
    <p:extLst>
      <p:ext uri="{BB962C8B-B14F-4D97-AF65-F5344CB8AC3E}">
        <p14:creationId xmlns:p14="http://schemas.microsoft.com/office/powerpoint/2010/main" val="2166388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1">
            <a:extLst>
              <a:ext uri="{FF2B5EF4-FFF2-40B4-BE49-F238E27FC236}">
                <a16:creationId xmlns:a16="http://schemas.microsoft.com/office/drawing/2014/main" id="{7F82A098-DE27-4C67-AF9C-F2049D5FA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192" y="999201"/>
            <a:ext cx="3475915" cy="1013800"/>
          </a:xfrm>
        </p:spPr>
        <p:txBody>
          <a:bodyPr>
            <a:normAutofit fontScale="90000"/>
          </a:bodyPr>
          <a:lstStyle/>
          <a:p>
            <a:r>
              <a:rPr lang="en-US" sz="3000">
                <a:solidFill>
                  <a:schemeClr val="tx2"/>
                </a:solidFill>
              </a:rPr>
              <a:t>For Example: </a:t>
            </a:r>
            <a:br>
              <a:rPr lang="en-US" sz="3000">
                <a:solidFill>
                  <a:schemeClr val="tx2"/>
                </a:solidFill>
              </a:rPr>
            </a:br>
            <a:r>
              <a:rPr lang="en-US" sz="3000">
                <a:solidFill>
                  <a:schemeClr val="tx2"/>
                </a:solidFill>
              </a:rPr>
              <a:t>1705 Promotional Packages</a:t>
            </a:r>
          </a:p>
        </p:txBody>
      </p:sp>
      <p:sp>
        <p:nvSpPr>
          <p:cNvPr id="28" name="Rectangle 13">
            <a:extLst>
              <a:ext uri="{FF2B5EF4-FFF2-40B4-BE49-F238E27FC236}">
                <a16:creationId xmlns:a16="http://schemas.microsoft.com/office/drawing/2014/main" id="{17C98748-672B-4D57-8DD4-7C3B9742D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F4F98FB4-0B53-4B6C-A44E-4D39FBA1B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199"/>
            <a:ext cx="7503514" cy="949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p:cNvSpPr>
            <a:spLocks noGrp="1"/>
          </p:cNvSpPr>
          <p:nvPr>
            <p:ph idx="1"/>
          </p:nvPr>
        </p:nvSpPr>
        <p:spPr>
          <a:xfrm>
            <a:off x="581192" y="2180496"/>
            <a:ext cx="3475915" cy="3678303"/>
          </a:xfrm>
        </p:spPr>
        <p:txBody>
          <a:bodyPr>
            <a:normAutofit/>
          </a:bodyPr>
          <a:lstStyle/>
          <a:p>
            <a:pPr marL="0" indent="0">
              <a:lnSpc>
                <a:spcPct val="90000"/>
              </a:lnSpc>
              <a:buNone/>
            </a:pPr>
            <a:r>
              <a:rPr lang="en-US"/>
              <a:t>Promotional packages reflect observances, audiences, and/or themes. Materials that might be included are:</a:t>
            </a:r>
          </a:p>
          <a:p>
            <a:pPr>
              <a:lnSpc>
                <a:spcPct val="90000"/>
              </a:lnSpc>
            </a:pPr>
            <a:r>
              <a:rPr lang="en-US" b="1"/>
              <a:t>Drop-in Article (Long/Short)</a:t>
            </a:r>
          </a:p>
          <a:p>
            <a:pPr>
              <a:lnSpc>
                <a:spcPct val="90000"/>
              </a:lnSpc>
            </a:pPr>
            <a:r>
              <a:rPr lang="en-US" b="1"/>
              <a:t>E-blast Copy</a:t>
            </a:r>
            <a:r>
              <a:rPr lang="en-US"/>
              <a:t> </a:t>
            </a:r>
          </a:p>
          <a:p>
            <a:pPr>
              <a:lnSpc>
                <a:spcPct val="90000"/>
              </a:lnSpc>
            </a:pPr>
            <a:r>
              <a:rPr lang="en-US" b="1"/>
              <a:t>Print Ads or Posters </a:t>
            </a:r>
            <a:endParaRPr lang="en-US"/>
          </a:p>
          <a:p>
            <a:pPr>
              <a:lnSpc>
                <a:spcPct val="90000"/>
              </a:lnSpc>
            </a:pPr>
            <a:r>
              <a:rPr lang="en-US" b="1"/>
              <a:t>Radio PSA</a:t>
            </a:r>
            <a:r>
              <a:rPr lang="en-US"/>
              <a:t> </a:t>
            </a:r>
            <a:r>
              <a:rPr lang="en-US" b="1"/>
              <a:t>Script</a:t>
            </a:r>
          </a:p>
          <a:p>
            <a:pPr>
              <a:lnSpc>
                <a:spcPct val="90000"/>
              </a:lnSpc>
            </a:pPr>
            <a:r>
              <a:rPr lang="en-US" b="1"/>
              <a:t>Social Media Posts and Images</a:t>
            </a:r>
          </a:p>
          <a:p>
            <a:pPr marL="0" indent="0">
              <a:lnSpc>
                <a:spcPct val="90000"/>
              </a:lnSpc>
              <a:buNone/>
            </a:pPr>
            <a:endParaRPr lang="en-US" b="1"/>
          </a:p>
        </p:txBody>
      </p:sp>
      <p:sp>
        <p:nvSpPr>
          <p:cNvPr id="18" name="Rectangle 17">
            <a:extLst>
              <a:ext uri="{FF2B5EF4-FFF2-40B4-BE49-F238E27FC236}">
                <a16:creationId xmlns:a16="http://schemas.microsoft.com/office/drawing/2014/main" id="{9F384BF4-8D89-4DEA-8AED-78E6EAF5D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6" y="628650"/>
            <a:ext cx="7503518" cy="3528456"/>
          </a:xfrm>
          <a:prstGeom prst="rect">
            <a:avLst/>
          </a:prstGeom>
          <a:solidFill>
            <a:srgbClr val="FFFFFF"/>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20D8030-5856-44BB-8A71-39F975CB0160}"/>
              </a:ext>
            </a:extLst>
          </p:cNvPr>
          <p:cNvPicPr/>
          <p:nvPr/>
        </p:nvPicPr>
        <p:blipFill>
          <a:blip r:embed="rId3"/>
          <a:stretch>
            <a:fillRect/>
          </a:stretch>
        </p:blipFill>
        <p:spPr>
          <a:xfrm>
            <a:off x="4931411" y="796973"/>
            <a:ext cx="6121221" cy="3198338"/>
          </a:xfrm>
          <a:prstGeom prst="rect">
            <a:avLst/>
          </a:prstGeom>
        </p:spPr>
      </p:pic>
      <p:sp>
        <p:nvSpPr>
          <p:cNvPr id="20" name="Rectangle 19">
            <a:extLst>
              <a:ext uri="{FF2B5EF4-FFF2-40B4-BE49-F238E27FC236}">
                <a16:creationId xmlns:a16="http://schemas.microsoft.com/office/drawing/2014/main" id="{2C304FE6-A3F4-495C-B2B1-633FFB5C5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6" y="4233559"/>
            <a:ext cx="2455238" cy="2140389"/>
          </a:xfrm>
          <a:prstGeom prst="rect">
            <a:avLst/>
          </a:prstGeom>
          <a:solidFill>
            <a:srgbClr val="FFFFFF"/>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a:extLst>
              <a:ext uri="{FF2B5EF4-FFF2-40B4-BE49-F238E27FC236}">
                <a16:creationId xmlns:a16="http://schemas.microsoft.com/office/drawing/2014/main" id="{15F1B3E5-7DD2-4755-950C-8D7F8FDBBD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7484" y="4401459"/>
            <a:ext cx="1811621" cy="1811621"/>
          </a:xfrm>
          <a:prstGeom prst="rect">
            <a:avLst/>
          </a:prstGeom>
        </p:spPr>
      </p:pic>
      <p:sp>
        <p:nvSpPr>
          <p:cNvPr id="22" name="Rectangle 21">
            <a:extLst>
              <a:ext uri="{FF2B5EF4-FFF2-40B4-BE49-F238E27FC236}">
                <a16:creationId xmlns:a16="http://schemas.microsoft.com/office/drawing/2014/main" id="{FC1D85A0-2B3E-4B90-BD4B-E36C7DB53E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75781" y="4233558"/>
            <a:ext cx="2431545" cy="2140389"/>
          </a:xfrm>
          <a:prstGeom prst="rect">
            <a:avLst/>
          </a:prstGeom>
          <a:solidFill>
            <a:srgbClr val="FFFFFF"/>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BBC3D4B-9BB8-4676-93D7-19BFADCB54D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417825" y="4401459"/>
            <a:ext cx="1173024" cy="1811621"/>
          </a:xfrm>
          <a:prstGeom prst="rect">
            <a:avLst/>
          </a:prstGeom>
        </p:spPr>
      </p:pic>
      <p:sp>
        <p:nvSpPr>
          <p:cNvPr id="24" name="Rectangle 23">
            <a:extLst>
              <a:ext uri="{FF2B5EF4-FFF2-40B4-BE49-F238E27FC236}">
                <a16:creationId xmlns:a16="http://schemas.microsoft.com/office/drawing/2014/main" id="{20B30E5D-084B-4663-9D7F-9ADF651C6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86044" y="4233558"/>
            <a:ext cx="2459299" cy="2140389"/>
          </a:xfrm>
          <a:prstGeom prst="rect">
            <a:avLst/>
          </a:prstGeom>
          <a:solidFill>
            <a:srgbClr val="FFFFFF"/>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91E6069-C2FB-49D6-8559-54208FBB6C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4809" y="4401459"/>
            <a:ext cx="1811621" cy="1811621"/>
          </a:xfrm>
          <a:prstGeom prst="rect">
            <a:avLst/>
          </a:prstGeom>
        </p:spPr>
      </p:pic>
    </p:spTree>
    <p:extLst>
      <p:ext uri="{BB962C8B-B14F-4D97-AF65-F5344CB8AC3E}">
        <p14:creationId xmlns:p14="http://schemas.microsoft.com/office/powerpoint/2010/main" val="3042833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Integrate your efforts</a:t>
            </a:r>
          </a:p>
        </p:txBody>
      </p:sp>
      <p:sp>
        <p:nvSpPr>
          <p:cNvPr id="3" name="Content Placeholder 2"/>
          <p:cNvSpPr>
            <a:spLocks noGrp="1"/>
          </p:cNvSpPr>
          <p:nvPr>
            <p:ph idx="1"/>
          </p:nvPr>
        </p:nvSpPr>
        <p:spPr>
          <a:xfrm>
            <a:off x="468652" y="2121023"/>
            <a:ext cx="7198242" cy="2521546"/>
          </a:xfrm>
        </p:spPr>
        <p:txBody>
          <a:bodyPr>
            <a:noAutofit/>
          </a:bodyPr>
          <a:lstStyle/>
          <a:p>
            <a:r>
              <a:rPr lang="en-US"/>
              <a:t>Are you making the most of your promotion opportunities?</a:t>
            </a:r>
          </a:p>
          <a:p>
            <a:pPr lvl="1"/>
            <a:r>
              <a:rPr lang="en-US"/>
              <a:t>Don’t be afraid to repeat yourself.</a:t>
            </a:r>
          </a:p>
          <a:p>
            <a:pPr lvl="1"/>
            <a:r>
              <a:rPr lang="en-US"/>
              <a:t>Create once. Publish everywhere.</a:t>
            </a:r>
          </a:p>
          <a:p>
            <a:r>
              <a:rPr lang="en-US"/>
              <a:t>Is everyone singing from the same sheet music?</a:t>
            </a:r>
          </a:p>
          <a:p>
            <a:pPr lvl="1"/>
            <a:r>
              <a:rPr lang="en-US"/>
              <a:t>Are your messages for people at risk, providers, insurers/employers driving to the same behavior?</a:t>
            </a:r>
          </a:p>
          <a:p>
            <a:pPr lvl="1"/>
            <a:r>
              <a:rPr lang="en-US"/>
              <a:t>Is messaging consistent across your promotion efforts? How about your website and social media channels? </a:t>
            </a:r>
          </a:p>
          <a:p>
            <a:pPr lvl="1"/>
            <a:r>
              <a:rPr lang="en-US"/>
              <a:t>Are coaches, participants, educators, referrers, the people at the front desk humming the same tune?</a:t>
            </a:r>
          </a:p>
          <a:p>
            <a:pPr lvl="1"/>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9178" y="2053883"/>
            <a:ext cx="3883029" cy="2588686"/>
          </a:xfrm>
          <a:prstGeom prst="rect">
            <a:avLst/>
          </a:prstGeom>
        </p:spPr>
      </p:pic>
    </p:spTree>
    <p:extLst>
      <p:ext uri="{BB962C8B-B14F-4D97-AF65-F5344CB8AC3E}">
        <p14:creationId xmlns:p14="http://schemas.microsoft.com/office/powerpoint/2010/main" val="3376179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Lessons Learned</a:t>
            </a:r>
          </a:p>
        </p:txBody>
      </p:sp>
      <p:sp>
        <p:nvSpPr>
          <p:cNvPr id="6" name="Content Placeholder 5"/>
          <p:cNvSpPr>
            <a:spLocks noGrp="1"/>
          </p:cNvSpPr>
          <p:nvPr>
            <p:ph idx="1"/>
          </p:nvPr>
        </p:nvSpPr>
        <p:spPr/>
        <p:txBody>
          <a:bodyPr>
            <a:normAutofit fontScale="85000" lnSpcReduction="20000"/>
          </a:bodyPr>
          <a:lstStyle/>
          <a:p>
            <a:r>
              <a:rPr lang="en-US"/>
              <a:t>Your marketing plan is your road map. Plan your work. Work your plan.</a:t>
            </a:r>
          </a:p>
          <a:p>
            <a:r>
              <a:rPr lang="en-US"/>
              <a:t>Understand your audiences. </a:t>
            </a:r>
          </a:p>
          <a:p>
            <a:r>
              <a:rPr lang="en-US"/>
              <a:t>Understand how to build a relationship with your audiences over time.</a:t>
            </a:r>
          </a:p>
          <a:p>
            <a:r>
              <a:rPr lang="en-US"/>
              <a:t>Knowledge + Meaningful benefits + Self-efficacy</a:t>
            </a:r>
          </a:p>
          <a:p>
            <a:r>
              <a:rPr lang="en-US"/>
              <a:t>Think PR.  Think stories.</a:t>
            </a:r>
          </a:p>
          <a:p>
            <a:r>
              <a:rPr lang="en-US"/>
              <a:t>Turn up your promotions to 11.</a:t>
            </a:r>
          </a:p>
          <a:p>
            <a:r>
              <a:rPr lang="en-US"/>
              <a:t>Think integration – how do all of your strategies fit together?</a:t>
            </a:r>
          </a:p>
          <a:p>
            <a:r>
              <a:rPr lang="en-US"/>
              <a:t>Get help.</a:t>
            </a:r>
          </a:p>
          <a:p>
            <a:pPr lvl="1"/>
            <a:r>
              <a:rPr lang="en-US"/>
              <a:t>Internal marketing and PR expertise.</a:t>
            </a:r>
          </a:p>
          <a:p>
            <a:pPr lvl="1"/>
            <a:r>
              <a:rPr lang="en-US"/>
              <a:t>Colleges and universities.</a:t>
            </a:r>
          </a:p>
          <a:p>
            <a:pPr lvl="1"/>
            <a:r>
              <a:rPr lang="en-US"/>
              <a:t>Marketing firms.</a:t>
            </a:r>
          </a:p>
          <a:p>
            <a:endParaRPr lang="en-US"/>
          </a:p>
          <a:p>
            <a:endParaRPr lang="en-US"/>
          </a:p>
        </p:txBody>
      </p:sp>
    </p:spTree>
    <p:extLst>
      <p:ext uri="{BB962C8B-B14F-4D97-AF65-F5344CB8AC3E}">
        <p14:creationId xmlns:p14="http://schemas.microsoft.com/office/powerpoint/2010/main" val="1339384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CDC resources</a:t>
            </a:r>
          </a:p>
        </p:txBody>
      </p:sp>
      <p:sp>
        <p:nvSpPr>
          <p:cNvPr id="3" name="Content Placeholder 2"/>
          <p:cNvSpPr>
            <a:spLocks noGrp="1"/>
          </p:cNvSpPr>
          <p:nvPr>
            <p:ph idx="1"/>
          </p:nvPr>
        </p:nvSpPr>
        <p:spPr/>
        <p:txBody>
          <a:bodyPr>
            <a:normAutofit lnSpcReduction="10000"/>
          </a:bodyPr>
          <a:lstStyle/>
          <a:p>
            <a:r>
              <a:rPr lang="en-US"/>
              <a:t>Marketing and Communication Toolkit</a:t>
            </a:r>
          </a:p>
          <a:p>
            <a:pPr lvl="1"/>
            <a:r>
              <a:rPr lang="en-US"/>
              <a:t>https://www.cdc.gov/diabetes/programs/stateandlocal/marketing.html</a:t>
            </a:r>
          </a:p>
          <a:p>
            <a:r>
              <a:rPr lang="en-US"/>
              <a:t>National Diabetes Prevention Program Resources</a:t>
            </a:r>
          </a:p>
          <a:p>
            <a:pPr lvl="1"/>
            <a:r>
              <a:rPr lang="en-US">
                <a:hlinkClick r:id="rId2"/>
              </a:rPr>
              <a:t>https://www.cdc.gov/diabetes/prevention/index.html</a:t>
            </a:r>
            <a:endParaRPr lang="en-US"/>
          </a:p>
          <a:p>
            <a:r>
              <a:rPr lang="en-US"/>
              <a:t>Path2Prevention</a:t>
            </a:r>
          </a:p>
          <a:p>
            <a:pPr lvl="1"/>
            <a:r>
              <a:rPr lang="en-US"/>
              <a:t>Visit the </a:t>
            </a:r>
            <a:r>
              <a:rPr lang="en-US">
                <a:hlinkClick r:id="rId3"/>
              </a:rPr>
              <a:t>Customer Service Center </a:t>
            </a:r>
            <a:r>
              <a:rPr lang="en-US"/>
              <a:t>for more information</a:t>
            </a:r>
          </a:p>
          <a:p>
            <a:pPr lvl="1"/>
            <a:r>
              <a:rPr lang="en-US"/>
              <a:t>https://diabetespath2prevention.cdc.gov/</a:t>
            </a:r>
          </a:p>
          <a:p>
            <a:r>
              <a:rPr lang="en-US"/>
              <a:t>Program Champion Strategy Toolkit</a:t>
            </a:r>
          </a:p>
          <a:p>
            <a:pPr lvl="1"/>
            <a:r>
              <a:rPr lang="en-US"/>
              <a:t>Visit the </a:t>
            </a:r>
            <a:r>
              <a:rPr lang="en-US">
                <a:hlinkClick r:id="rId4"/>
              </a:rPr>
              <a:t>Customer Service Center </a:t>
            </a:r>
            <a:r>
              <a:rPr lang="en-US"/>
              <a:t>for more information</a:t>
            </a:r>
          </a:p>
          <a:p>
            <a:endParaRPr lang="en-US"/>
          </a:p>
          <a:p>
            <a:pPr lvl="1"/>
            <a:endParaRPr lang="en-US"/>
          </a:p>
        </p:txBody>
      </p:sp>
      <p:pic>
        <p:nvPicPr>
          <p:cNvPr id="7" name="Picture 6" descr="Text&#10;&#10;Description automatically generated with medium confidence">
            <a:extLst>
              <a:ext uri="{FF2B5EF4-FFF2-40B4-BE49-F238E27FC236}">
                <a16:creationId xmlns:a16="http://schemas.microsoft.com/office/drawing/2014/main" id="{E8932C2E-8C2C-47C8-A53C-5BD3075D0408}"/>
              </a:ext>
            </a:extLst>
          </p:cNvPr>
          <p:cNvPicPr>
            <a:picLocks noChangeAspect="1"/>
          </p:cNvPicPr>
          <p:nvPr/>
        </p:nvPicPr>
        <p:blipFill>
          <a:blip r:embed="rId5"/>
          <a:stretch>
            <a:fillRect/>
          </a:stretch>
        </p:blipFill>
        <p:spPr>
          <a:xfrm>
            <a:off x="8222107" y="1898276"/>
            <a:ext cx="3388700" cy="4439980"/>
          </a:xfrm>
          <a:prstGeom prst="rect">
            <a:avLst/>
          </a:prstGeom>
        </p:spPr>
      </p:pic>
    </p:spTree>
    <p:extLst>
      <p:ext uri="{BB962C8B-B14F-4D97-AF65-F5344CB8AC3E}">
        <p14:creationId xmlns:p14="http://schemas.microsoft.com/office/powerpoint/2010/main" val="309704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a:t>No Disclosures or conflicts of interest from any of the speakers  </a:t>
            </a:r>
            <a:endParaRPr lang="en-GB" sz="3200"/>
          </a:p>
        </p:txBody>
      </p:sp>
      <p:sp>
        <p:nvSpPr>
          <p:cNvPr id="3" name="Title 2"/>
          <p:cNvSpPr>
            <a:spLocks noGrp="1"/>
          </p:cNvSpPr>
          <p:nvPr>
            <p:ph type="title"/>
          </p:nvPr>
        </p:nvSpPr>
        <p:spPr/>
        <p:txBody>
          <a:bodyPr/>
          <a:lstStyle/>
          <a:p>
            <a:r>
              <a:rPr lang="en-US" sz="3600">
                <a:solidFill>
                  <a:srgbClr val="002855"/>
                </a:solidFill>
              </a:rPr>
              <a:t>Disclosure </a:t>
            </a:r>
            <a:endParaRPr lang="en-GB" sz="3600">
              <a:solidFill>
                <a:srgbClr val="002855"/>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195" y="195263"/>
            <a:ext cx="3962400" cy="668447"/>
          </a:xfrm>
          <a:prstGeom prst="rect">
            <a:avLst/>
          </a:prstGeom>
        </p:spPr>
      </p:pic>
    </p:spTree>
    <p:extLst>
      <p:ext uri="{BB962C8B-B14F-4D97-AF65-F5344CB8AC3E}">
        <p14:creationId xmlns:p14="http://schemas.microsoft.com/office/powerpoint/2010/main" val="1435555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2"/>
            <a:ext cx="10993549" cy="933060"/>
          </a:xfrm>
        </p:spPr>
        <p:txBody>
          <a:bodyPr/>
          <a:lstStyle/>
          <a:p>
            <a:endParaRPr lang="en-US"/>
          </a:p>
        </p:txBody>
      </p:sp>
      <p:sp>
        <p:nvSpPr>
          <p:cNvPr id="3" name="Subtitle 2"/>
          <p:cNvSpPr>
            <a:spLocks noGrp="1"/>
          </p:cNvSpPr>
          <p:nvPr>
            <p:ph type="subTitle" idx="1"/>
          </p:nvPr>
        </p:nvSpPr>
        <p:spPr>
          <a:xfrm>
            <a:off x="581194" y="2259917"/>
            <a:ext cx="10993546" cy="590321"/>
          </a:xfrm>
        </p:spPr>
        <p:txBody>
          <a:bodyPr>
            <a:normAutofit fontScale="92500" lnSpcReduction="20000"/>
          </a:bodyPr>
          <a:lstStyle/>
          <a:p>
            <a:r>
              <a:rPr lang="en-US"/>
              <a:t>Alexis Williams, MPH, MS, MCHES, Health education and Promotion Team</a:t>
            </a:r>
          </a:p>
          <a:p>
            <a:r>
              <a:rPr lang="en-US"/>
              <a:t>awilliams15@cdc.gov</a:t>
            </a:r>
          </a:p>
        </p:txBody>
      </p:sp>
      <p:sp>
        <p:nvSpPr>
          <p:cNvPr id="4" name="Footer Placeholder 3"/>
          <p:cNvSpPr>
            <a:spLocks noGrp="1"/>
          </p:cNvSpPr>
          <p:nvPr>
            <p:ph type="ftr" sz="quarter" idx="11"/>
          </p:nvPr>
        </p:nvSpPr>
        <p:spPr/>
        <p:txBody>
          <a:bodyPr/>
          <a:lstStyle/>
          <a:p>
            <a:r>
              <a:rPr lang="en-US"/>
              <a:t>National Center for Chronic Disease Prevention and Health Promotion </a:t>
            </a:r>
          </a:p>
        </p:txBody>
      </p:sp>
    </p:spTree>
    <p:extLst>
      <p:ext uri="{BB962C8B-B14F-4D97-AF65-F5344CB8AC3E}">
        <p14:creationId xmlns:p14="http://schemas.microsoft.com/office/powerpoint/2010/main" val="4105467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8775-41F8-4ACB-909A-7770196ECA39}"/>
              </a:ext>
            </a:extLst>
          </p:cNvPr>
          <p:cNvSpPr>
            <a:spLocks noGrp="1"/>
          </p:cNvSpPr>
          <p:nvPr>
            <p:ph type="title"/>
          </p:nvPr>
        </p:nvSpPr>
        <p:spPr/>
        <p:txBody>
          <a:bodyPr/>
          <a:lstStyle/>
          <a:p>
            <a:r>
              <a:rPr lang="en-US" sz="3600">
                <a:solidFill>
                  <a:srgbClr val="002855"/>
                </a:solidFill>
              </a:rPr>
              <a:t>Audience Poll </a:t>
            </a:r>
            <a:endParaRPr lang="en-US" sz="3600"/>
          </a:p>
        </p:txBody>
      </p:sp>
      <p:sp>
        <p:nvSpPr>
          <p:cNvPr id="3" name="Content Placeholder 2">
            <a:extLst>
              <a:ext uri="{FF2B5EF4-FFF2-40B4-BE49-F238E27FC236}">
                <a16:creationId xmlns:a16="http://schemas.microsoft.com/office/drawing/2014/main" id="{C96DF68C-B58E-432F-BE6B-7B9029D4E7EC}"/>
              </a:ext>
            </a:extLst>
          </p:cNvPr>
          <p:cNvSpPr>
            <a:spLocks noGrp="1"/>
          </p:cNvSpPr>
          <p:nvPr>
            <p:ph idx="1"/>
          </p:nvPr>
        </p:nvSpPr>
        <p:spPr>
          <a:xfrm>
            <a:off x="293076" y="1975950"/>
            <a:ext cx="11671461" cy="4295896"/>
          </a:xfrm>
        </p:spPr>
        <p:txBody>
          <a:bodyPr/>
          <a:lstStyle/>
          <a:p>
            <a:pPr marL="0" indent="0" algn="ctr">
              <a:buNone/>
            </a:pPr>
            <a:endParaRPr lang="en-US" sz="3900">
              <a:ea typeface="ＭＳ Ｐゴシック"/>
            </a:endParaRPr>
          </a:p>
          <a:p>
            <a:pPr marL="0" indent="0" algn="ctr">
              <a:buNone/>
            </a:pPr>
            <a:r>
              <a:rPr lang="en-US" sz="3900">
                <a:ea typeface="ＭＳ Ｐゴシック"/>
              </a:rPr>
              <a:t>Poll Question:</a:t>
            </a:r>
          </a:p>
          <a:p>
            <a:pPr marL="0" indent="0" algn="ctr">
              <a:buNone/>
            </a:pPr>
            <a:endParaRPr lang="en-US" sz="3900">
              <a:ea typeface="ＭＳ Ｐゴシック"/>
            </a:endParaRPr>
          </a:p>
          <a:p>
            <a:pPr marL="0" indent="0" algn="ctr">
              <a:buNone/>
            </a:pPr>
            <a:r>
              <a:rPr lang="en-US" sz="3900">
                <a:ea typeface="ＭＳ Ｐゴシック"/>
              </a:rPr>
              <a:t>How often do you change your marketing materials?</a:t>
            </a:r>
            <a:endParaRPr lang="en-US"/>
          </a:p>
          <a:p>
            <a:pPr marL="0" indent="0" algn="ctr">
              <a:buNone/>
            </a:pPr>
            <a:endParaRPr lang="en-US" sz="3500"/>
          </a:p>
          <a:p>
            <a:pPr marL="0" indent="0" algn="ctr">
              <a:buNone/>
            </a:pPr>
            <a:endParaRPr lang="en-US" sz="3500"/>
          </a:p>
          <a:p>
            <a:pPr marL="0" indent="0" algn="ctr">
              <a:buNone/>
            </a:pPr>
            <a:endParaRPr lang="en-US" sz="3500">
              <a:ea typeface="ＭＳ Ｐゴシック"/>
            </a:endParaRPr>
          </a:p>
        </p:txBody>
      </p:sp>
      <p:pic>
        <p:nvPicPr>
          <p:cNvPr id="4" name="Picture 3">
            <a:extLst>
              <a:ext uri="{FF2B5EF4-FFF2-40B4-BE49-F238E27FC236}">
                <a16:creationId xmlns:a16="http://schemas.microsoft.com/office/drawing/2014/main" id="{C7F46099-58C8-44B8-A6C3-8929B0CC7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37" y="195263"/>
            <a:ext cx="4533900" cy="764857"/>
          </a:xfrm>
          <a:prstGeom prst="rect">
            <a:avLst/>
          </a:prstGeom>
        </p:spPr>
      </p:pic>
    </p:spTree>
    <p:extLst>
      <p:ext uri="{BB962C8B-B14F-4D97-AF65-F5344CB8AC3E}">
        <p14:creationId xmlns:p14="http://schemas.microsoft.com/office/powerpoint/2010/main" val="1817787302"/>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B3330D67-F2FC-4405-89C8-0430339CB6C0}"/>
              </a:ext>
            </a:extLst>
          </p:cNvPr>
          <p:cNvPicPr>
            <a:picLocks noChangeAspect="1"/>
          </p:cNvPicPr>
          <p:nvPr/>
        </p:nvPicPr>
        <p:blipFill>
          <a:blip r:embed="rId3"/>
          <a:stretch>
            <a:fillRect/>
          </a:stretch>
        </p:blipFill>
        <p:spPr>
          <a:xfrm>
            <a:off x="463627" y="1620725"/>
            <a:ext cx="7517779" cy="4228751"/>
          </a:xfrm>
          <a:prstGeom prst="rect">
            <a:avLst/>
          </a:prstGeom>
        </p:spPr>
      </p:pic>
      <p:sp>
        <p:nvSpPr>
          <p:cNvPr id="4" name="TextBox 3">
            <a:extLst>
              <a:ext uri="{FF2B5EF4-FFF2-40B4-BE49-F238E27FC236}">
                <a16:creationId xmlns:a16="http://schemas.microsoft.com/office/drawing/2014/main" id="{B1789840-5DDE-4E58-BDDC-0CB7D8C0462A}"/>
              </a:ext>
            </a:extLst>
          </p:cNvPr>
          <p:cNvSpPr txBox="1"/>
          <p:nvPr/>
        </p:nvSpPr>
        <p:spPr>
          <a:xfrm>
            <a:off x="7635984" y="5015098"/>
            <a:ext cx="4038155" cy="80021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AC2376"/>
                </a:solidFill>
                <a:effectLst/>
                <a:uLnTx/>
                <a:uFillTx/>
                <a:latin typeface="Arial" panose="020B0604020202020204"/>
                <a:ea typeface="Times New Roman" panose="02020603050405020304" pitchFamily="18" charset="0"/>
                <a:cs typeface="+mn-cs"/>
              </a:rPr>
              <a:t>Travis Parker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Principal, Peter Parker Creative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Programs Communications Consultant, BWHI</a:t>
            </a:r>
            <a:endParaRPr kumimoji="0" lang="en-US" sz="1400" b="0" i="0" u="none" strike="noStrike" kern="1200" cap="none" spc="0" normalizeH="0" baseline="0" noProof="0">
              <a:ln>
                <a:noFill/>
              </a:ln>
              <a:solidFill>
                <a:srgbClr val="102B4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7C848443-F785-492F-AC4E-5CB5AEB4680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00945" y="2494408"/>
            <a:ext cx="2317332" cy="2317332"/>
          </a:xfrm>
          <a:prstGeom prst="rect">
            <a:avLst/>
          </a:prstGeom>
        </p:spPr>
      </p:pic>
      <p:sp>
        <p:nvSpPr>
          <p:cNvPr id="16" name="Title 6">
            <a:extLst>
              <a:ext uri="{FF2B5EF4-FFF2-40B4-BE49-F238E27FC236}">
                <a16:creationId xmlns:a16="http://schemas.microsoft.com/office/drawing/2014/main" id="{EBBDFCC5-B895-4833-B225-1F92C8D8D295}"/>
              </a:ext>
            </a:extLst>
          </p:cNvPr>
          <p:cNvSpPr txBox="1">
            <a:spLocks/>
          </p:cNvSpPr>
          <p:nvPr/>
        </p:nvSpPr>
        <p:spPr>
          <a:xfrm>
            <a:off x="990600" y="3215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AC2376"/>
                </a:solidFill>
                <a:effectLst/>
                <a:uLnTx/>
                <a:uFillTx/>
                <a:latin typeface="Gotham Bold" panose="02000803030000020004" pitchFamily="2" charset="0"/>
                <a:ea typeface="+mj-ea"/>
                <a:cs typeface="+mj-cs"/>
              </a:rPr>
              <a:t>Black Women’s Health Imperative</a:t>
            </a:r>
          </a:p>
        </p:txBody>
      </p:sp>
      <p:sp>
        <p:nvSpPr>
          <p:cNvPr id="17" name="Rectangle 16">
            <a:extLst>
              <a:ext uri="{FF2B5EF4-FFF2-40B4-BE49-F238E27FC236}">
                <a16:creationId xmlns:a16="http://schemas.microsoft.com/office/drawing/2014/main" id="{8E3CA981-0139-4BDD-BDD2-D8BB5A221DDE}"/>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18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F651671-6415-464A-BE4A-BEF8A6F1678C}"/>
              </a:ext>
            </a:extLst>
          </p:cNvPr>
          <p:cNvSpPr>
            <a:spLocks noGrp="1"/>
          </p:cNvSpPr>
          <p:nvPr>
            <p:ph idx="1"/>
          </p:nvPr>
        </p:nvSpPr>
        <p:spPr>
          <a:xfrm>
            <a:off x="5697566" y="1767646"/>
            <a:ext cx="5386989" cy="3678303"/>
          </a:xfrm>
        </p:spPr>
        <p:txBody>
          <a:bodyPr>
            <a:normAutofit/>
          </a:bodyPr>
          <a:lstStyle/>
          <a:p>
            <a:r>
              <a:rPr lang="en-US" sz="2400"/>
              <a:t>Curriculum Culturally Tailored for Black Women by Black Women</a:t>
            </a:r>
          </a:p>
          <a:p>
            <a:r>
              <a:rPr lang="en-US" sz="2400"/>
              <a:t>AARP Partnership – Virtual Events Targeting 4 Cities</a:t>
            </a:r>
          </a:p>
          <a:p>
            <a:r>
              <a:rPr lang="en-US" sz="2400"/>
              <a:t>Digital App – The BWHI App</a:t>
            </a:r>
          </a:p>
          <a:p>
            <a:r>
              <a:rPr lang="en-US" sz="2400"/>
              <a:t>Introduce the BWHI App and Invite to Enroll</a:t>
            </a:r>
          </a:p>
        </p:txBody>
      </p:sp>
      <p:pic>
        <p:nvPicPr>
          <p:cNvPr id="6" name="Picture 5" descr="A person holding a sign&#10;&#10;Description automatically generated">
            <a:extLst>
              <a:ext uri="{FF2B5EF4-FFF2-40B4-BE49-F238E27FC236}">
                <a16:creationId xmlns:a16="http://schemas.microsoft.com/office/drawing/2014/main" id="{E38A4C21-94F9-48B2-B619-84AD08BD4E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192" y="1552001"/>
            <a:ext cx="4260968" cy="4260968"/>
          </a:xfrm>
          <a:prstGeom prst="rect">
            <a:avLst/>
          </a:prstGeom>
        </p:spPr>
      </p:pic>
      <p:sp>
        <p:nvSpPr>
          <p:cNvPr id="10" name="Title 6">
            <a:extLst>
              <a:ext uri="{FF2B5EF4-FFF2-40B4-BE49-F238E27FC236}">
                <a16:creationId xmlns:a16="http://schemas.microsoft.com/office/drawing/2014/main" id="{B4E0A7B9-3EF9-4055-B996-63CF4632785D}"/>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Diabetes Prevention Goes Virtual</a:t>
            </a:r>
          </a:p>
        </p:txBody>
      </p:sp>
      <p:sp>
        <p:nvSpPr>
          <p:cNvPr id="11" name="Rectangle 10">
            <a:extLst>
              <a:ext uri="{FF2B5EF4-FFF2-40B4-BE49-F238E27FC236}">
                <a16:creationId xmlns:a16="http://schemas.microsoft.com/office/drawing/2014/main" id="{209FC5DD-BC6A-46CC-BB9F-D77AA008DBCF}"/>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932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D7DBAF2-4AA7-4FB9-B251-34E4AFA8C8C2}"/>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Culturally Tailored Curriculum</a:t>
            </a:r>
          </a:p>
        </p:txBody>
      </p:sp>
      <p:sp>
        <p:nvSpPr>
          <p:cNvPr id="8" name="Content Placeholder 7">
            <a:extLst>
              <a:ext uri="{FF2B5EF4-FFF2-40B4-BE49-F238E27FC236}">
                <a16:creationId xmlns:a16="http://schemas.microsoft.com/office/drawing/2014/main" id="{AF651671-6415-464A-BE4A-BEF8A6F1678C}"/>
              </a:ext>
            </a:extLst>
          </p:cNvPr>
          <p:cNvSpPr>
            <a:spLocks noGrp="1"/>
          </p:cNvSpPr>
          <p:nvPr>
            <p:ph idx="1"/>
          </p:nvPr>
        </p:nvSpPr>
        <p:spPr>
          <a:xfrm>
            <a:off x="581193" y="1767645"/>
            <a:ext cx="5514807" cy="4490221"/>
          </a:xfrm>
        </p:spPr>
        <p:txBody>
          <a:bodyPr wrap="square">
            <a:normAutofit/>
          </a:bodyPr>
          <a:lstStyle/>
          <a:p>
            <a:r>
              <a:rPr lang="en-US" sz="2400"/>
              <a:t>Priority Populations: Black Women and Latinas</a:t>
            </a:r>
          </a:p>
          <a:p>
            <a:r>
              <a:rPr lang="en-US" sz="2400"/>
              <a:t>Feedback from Existing Participants and Coaches</a:t>
            </a:r>
          </a:p>
          <a:p>
            <a:r>
              <a:rPr lang="en-US" sz="2400"/>
              <a:t>Responses from Virtual Events</a:t>
            </a:r>
          </a:p>
          <a:p>
            <a:r>
              <a:rPr lang="en-US" sz="2400">
                <a:solidFill>
                  <a:schemeClr val="tx1"/>
                </a:solidFill>
              </a:rPr>
              <a:t>Research</a:t>
            </a:r>
          </a:p>
          <a:p>
            <a:r>
              <a:rPr lang="en-US" sz="2400">
                <a:solidFill>
                  <a:schemeClr val="tx1"/>
                </a:solidFill>
              </a:rPr>
              <a:t>Additional Content: Aging, Chronic Stress, </a:t>
            </a:r>
            <a:r>
              <a:rPr lang="en-US" sz="2400"/>
              <a:t>Self-Care, Financial Wellness</a:t>
            </a:r>
          </a:p>
          <a:p>
            <a:r>
              <a:rPr lang="en-US" sz="2400"/>
              <a:t>The Approval Process</a:t>
            </a:r>
          </a:p>
        </p:txBody>
      </p:sp>
      <p:pic>
        <p:nvPicPr>
          <p:cNvPr id="4" name="Picture 3" descr="A picture containing person, food, plate, person&#10;&#10;Description automatically generated">
            <a:extLst>
              <a:ext uri="{FF2B5EF4-FFF2-40B4-BE49-F238E27FC236}">
                <a16:creationId xmlns:a16="http://schemas.microsoft.com/office/drawing/2014/main" id="{FC23DF74-F35D-460A-89E8-5938E6920A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4745" y="1905296"/>
            <a:ext cx="4865654" cy="3243769"/>
          </a:xfrm>
          <a:prstGeom prst="rect">
            <a:avLst/>
          </a:prstGeom>
        </p:spPr>
      </p:pic>
      <p:sp>
        <p:nvSpPr>
          <p:cNvPr id="6" name="Rectangle 5">
            <a:extLst>
              <a:ext uri="{FF2B5EF4-FFF2-40B4-BE49-F238E27FC236}">
                <a16:creationId xmlns:a16="http://schemas.microsoft.com/office/drawing/2014/main" id="{57496FBB-19D8-4A14-A2BB-79E272FBED08}"/>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63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F651671-6415-464A-BE4A-BEF8A6F1678C}"/>
              </a:ext>
            </a:extLst>
          </p:cNvPr>
          <p:cNvSpPr>
            <a:spLocks noGrp="1"/>
          </p:cNvSpPr>
          <p:nvPr>
            <p:ph idx="1"/>
          </p:nvPr>
        </p:nvSpPr>
        <p:spPr>
          <a:xfrm>
            <a:off x="581193" y="1898276"/>
            <a:ext cx="5514808" cy="3678303"/>
          </a:xfrm>
        </p:spPr>
        <p:txBody>
          <a:bodyPr>
            <a:normAutofit/>
          </a:bodyPr>
          <a:lstStyle/>
          <a:p>
            <a:r>
              <a:rPr lang="en-US" sz="2400"/>
              <a:t>Virtual CYL² Classes</a:t>
            </a:r>
          </a:p>
          <a:p>
            <a:r>
              <a:rPr lang="en-US" sz="2400"/>
              <a:t>Public Communities</a:t>
            </a:r>
          </a:p>
          <a:p>
            <a:r>
              <a:rPr lang="en-US" sz="2400"/>
              <a:t>Live Events</a:t>
            </a:r>
          </a:p>
          <a:p>
            <a:r>
              <a:rPr lang="en-US" sz="2400"/>
              <a:t>Health and Wellness Content</a:t>
            </a:r>
          </a:p>
          <a:p>
            <a:endParaRPr lang="en-US" sz="2400"/>
          </a:p>
        </p:txBody>
      </p:sp>
      <p:pic>
        <p:nvPicPr>
          <p:cNvPr id="4" name="Picture 3">
            <a:extLst>
              <a:ext uri="{FF2B5EF4-FFF2-40B4-BE49-F238E27FC236}">
                <a16:creationId xmlns:a16="http://schemas.microsoft.com/office/drawing/2014/main" id="{82164A85-1F6F-4DF9-ADD2-AA6003C897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3533" y="1679714"/>
            <a:ext cx="4260968" cy="4260968"/>
          </a:xfrm>
          <a:prstGeom prst="rect">
            <a:avLst/>
          </a:prstGeom>
        </p:spPr>
      </p:pic>
      <p:sp>
        <p:nvSpPr>
          <p:cNvPr id="9" name="Title 6">
            <a:extLst>
              <a:ext uri="{FF2B5EF4-FFF2-40B4-BE49-F238E27FC236}">
                <a16:creationId xmlns:a16="http://schemas.microsoft.com/office/drawing/2014/main" id="{59E05AD0-7D92-4652-96CC-F1F1A77782EE}"/>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BWHI App Features</a:t>
            </a:r>
          </a:p>
        </p:txBody>
      </p:sp>
      <p:sp>
        <p:nvSpPr>
          <p:cNvPr id="10" name="Rectangle 9">
            <a:extLst>
              <a:ext uri="{FF2B5EF4-FFF2-40B4-BE49-F238E27FC236}">
                <a16:creationId xmlns:a16="http://schemas.microsoft.com/office/drawing/2014/main" id="{786B571D-BE51-4A49-9649-9CDFB3C2E124}"/>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218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text&#10;&#10;Description automatically generated">
            <a:hlinkClick r:id="rId3"/>
            <a:extLst>
              <a:ext uri="{FF2B5EF4-FFF2-40B4-BE49-F238E27FC236}">
                <a16:creationId xmlns:a16="http://schemas.microsoft.com/office/drawing/2014/main" id="{3FBE7F60-7BB0-42AE-9648-ECAF92D82C2A}"/>
              </a:ext>
            </a:extLst>
          </p:cNvPr>
          <p:cNvPicPr>
            <a:picLocks noChangeAspect="1"/>
          </p:cNvPicPr>
          <p:nvPr/>
        </p:nvPicPr>
        <p:blipFill>
          <a:blip r:embed="rId4"/>
          <a:stretch>
            <a:fillRect/>
          </a:stretch>
        </p:blipFill>
        <p:spPr>
          <a:xfrm>
            <a:off x="964501" y="1598389"/>
            <a:ext cx="9119754" cy="4307416"/>
          </a:xfrm>
          <a:prstGeom prst="rect">
            <a:avLst/>
          </a:prstGeom>
        </p:spPr>
      </p:pic>
      <p:sp>
        <p:nvSpPr>
          <p:cNvPr id="8" name="Title 6">
            <a:extLst>
              <a:ext uri="{FF2B5EF4-FFF2-40B4-BE49-F238E27FC236}">
                <a16:creationId xmlns:a16="http://schemas.microsoft.com/office/drawing/2014/main" id="{4109DFF0-EAA6-41CB-BDAD-B9ACC4AFC497}"/>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Marketing Efforts</a:t>
            </a:r>
          </a:p>
        </p:txBody>
      </p:sp>
      <p:sp>
        <p:nvSpPr>
          <p:cNvPr id="11" name="Rectangle 10">
            <a:extLst>
              <a:ext uri="{FF2B5EF4-FFF2-40B4-BE49-F238E27FC236}">
                <a16:creationId xmlns:a16="http://schemas.microsoft.com/office/drawing/2014/main" id="{73D90B99-082D-4B83-978D-AADB68E24D91}"/>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549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F651671-6415-464A-BE4A-BEF8A6F1678C}"/>
              </a:ext>
            </a:extLst>
          </p:cNvPr>
          <p:cNvSpPr>
            <a:spLocks noGrp="1"/>
          </p:cNvSpPr>
          <p:nvPr>
            <p:ph idx="1"/>
          </p:nvPr>
        </p:nvSpPr>
        <p:spPr>
          <a:xfrm>
            <a:off x="581193" y="1767646"/>
            <a:ext cx="6232562" cy="4125096"/>
          </a:xfrm>
        </p:spPr>
        <p:txBody>
          <a:bodyPr>
            <a:normAutofit/>
          </a:bodyPr>
          <a:lstStyle/>
          <a:p>
            <a:r>
              <a:rPr lang="en-US" sz="2400"/>
              <a:t>Partnership with AARP</a:t>
            </a:r>
          </a:p>
          <a:p>
            <a:pPr lvl="1"/>
            <a:r>
              <a:rPr lang="en-US" sz="2400"/>
              <a:t>Atlanta, GA; Detroit, MI, Natchitoches, LA; Tuscaloosa, AL</a:t>
            </a:r>
          </a:p>
          <a:p>
            <a:pPr lvl="1"/>
            <a:r>
              <a:rPr lang="en-US" sz="2400"/>
              <a:t>Live webinars and panel discussions</a:t>
            </a:r>
          </a:p>
          <a:p>
            <a:r>
              <a:rPr lang="en-US" sz="2400"/>
              <a:t>Combined marketing efforts of </a:t>
            </a:r>
            <a:br>
              <a:rPr lang="en-US" sz="2400"/>
            </a:br>
            <a:r>
              <a:rPr lang="en-US" sz="2400"/>
              <a:t>BWHI + Partners</a:t>
            </a:r>
          </a:p>
          <a:p>
            <a:pPr lvl="1"/>
            <a:r>
              <a:rPr lang="en-US" sz="2400"/>
              <a:t>Social Media</a:t>
            </a:r>
          </a:p>
          <a:p>
            <a:pPr lvl="1"/>
            <a:r>
              <a:rPr lang="en-US" sz="2400"/>
              <a:t>Eblasts</a:t>
            </a:r>
          </a:p>
        </p:txBody>
      </p:sp>
      <p:pic>
        <p:nvPicPr>
          <p:cNvPr id="5" name="Picture 4">
            <a:extLst>
              <a:ext uri="{FF2B5EF4-FFF2-40B4-BE49-F238E27FC236}">
                <a16:creationId xmlns:a16="http://schemas.microsoft.com/office/drawing/2014/main" id="{8D0241F2-4F43-4263-9B8C-ED2463738D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93534" y="1585326"/>
            <a:ext cx="4260968" cy="4260968"/>
          </a:xfrm>
          <a:prstGeom prst="rect">
            <a:avLst/>
          </a:prstGeom>
        </p:spPr>
      </p:pic>
      <p:sp>
        <p:nvSpPr>
          <p:cNvPr id="9" name="Title 6">
            <a:extLst>
              <a:ext uri="{FF2B5EF4-FFF2-40B4-BE49-F238E27FC236}">
                <a16:creationId xmlns:a16="http://schemas.microsoft.com/office/drawing/2014/main" id="{060F7D53-81A1-4323-BCFA-57FE94534203}"/>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Marketing Efforts</a:t>
            </a:r>
          </a:p>
        </p:txBody>
      </p:sp>
      <p:sp>
        <p:nvSpPr>
          <p:cNvPr id="10" name="Rectangle 9">
            <a:extLst>
              <a:ext uri="{FF2B5EF4-FFF2-40B4-BE49-F238E27FC236}">
                <a16:creationId xmlns:a16="http://schemas.microsoft.com/office/drawing/2014/main" id="{0ABE0C2A-64B7-45B7-A1C8-D09D57C2D113}"/>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78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F651671-6415-464A-BE4A-BEF8A6F1678C}"/>
              </a:ext>
            </a:extLst>
          </p:cNvPr>
          <p:cNvSpPr>
            <a:spLocks noGrp="1"/>
          </p:cNvSpPr>
          <p:nvPr>
            <p:ph idx="1"/>
          </p:nvPr>
        </p:nvSpPr>
        <p:spPr>
          <a:xfrm>
            <a:off x="581193" y="1728457"/>
            <a:ext cx="4157955" cy="4125096"/>
          </a:xfrm>
        </p:spPr>
        <p:txBody>
          <a:bodyPr>
            <a:noAutofit/>
          </a:bodyPr>
          <a:lstStyle/>
          <a:p>
            <a:r>
              <a:rPr lang="en-US" sz="2400"/>
              <a:t>Campaign materials</a:t>
            </a:r>
          </a:p>
          <a:p>
            <a:pPr marL="609750" lvl="1" indent="-285750">
              <a:buFont typeface="Arial" panose="020B0604020202020204" pitchFamily="34" charset="0"/>
              <a:buChar char="•"/>
            </a:pPr>
            <a:r>
              <a:rPr lang="en-US" sz="2400"/>
              <a:t>Flyers</a:t>
            </a:r>
          </a:p>
          <a:p>
            <a:pPr marL="609750" lvl="1" indent="-285750">
              <a:buFont typeface="Arial" panose="020B0604020202020204" pitchFamily="34" charset="0"/>
              <a:buChar char="•"/>
            </a:pPr>
            <a:r>
              <a:rPr lang="en-US" sz="2400"/>
              <a:t>Email graphics</a:t>
            </a:r>
          </a:p>
          <a:p>
            <a:pPr marL="609750" lvl="1" indent="-285750">
              <a:buFont typeface="Arial" panose="020B0604020202020204" pitchFamily="34" charset="0"/>
              <a:buChar char="•"/>
            </a:pPr>
            <a:r>
              <a:rPr lang="en-US" sz="2400"/>
              <a:t>Social media (app promos, healthy habits, testimonials, headers, one year of posts)</a:t>
            </a:r>
          </a:p>
          <a:p>
            <a:pPr marL="609750" lvl="1" indent="-285750">
              <a:buFont typeface="Arial" panose="020B0604020202020204" pitchFamily="34" charset="0"/>
              <a:buChar char="•"/>
            </a:pPr>
            <a:r>
              <a:rPr lang="en-US" sz="2400"/>
              <a:t>Press releases</a:t>
            </a:r>
          </a:p>
          <a:p>
            <a:pPr marL="609750" lvl="1" indent="-285750">
              <a:buFont typeface="Arial" panose="020B0604020202020204" pitchFamily="34" charset="0"/>
              <a:buChar char="•"/>
            </a:pPr>
            <a:r>
              <a:rPr lang="en-US" sz="2400"/>
              <a:t>Radio scripts</a:t>
            </a:r>
          </a:p>
        </p:txBody>
      </p:sp>
      <p:pic>
        <p:nvPicPr>
          <p:cNvPr id="9" name="Picture 8">
            <a:extLst>
              <a:ext uri="{FF2B5EF4-FFF2-40B4-BE49-F238E27FC236}">
                <a16:creationId xmlns:a16="http://schemas.microsoft.com/office/drawing/2014/main" id="{83C2D9C6-34EC-4E48-BFE4-E54BEF16748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522843" y="808296"/>
            <a:ext cx="2561712" cy="2561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picture containing text, umbrella, accessory, vector graphics&#10;&#10;Description automatically generated">
            <a:extLst>
              <a:ext uri="{FF2B5EF4-FFF2-40B4-BE49-F238E27FC236}">
                <a16:creationId xmlns:a16="http://schemas.microsoft.com/office/drawing/2014/main" id="{A0EE1FDA-2FAE-484B-8722-5A46772AED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2843" y="3589297"/>
            <a:ext cx="2561712" cy="2561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12A8FE0B-4DFC-49B8-93A6-8B25848958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68589" y="1715956"/>
            <a:ext cx="3430823" cy="4439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6">
            <a:extLst>
              <a:ext uri="{FF2B5EF4-FFF2-40B4-BE49-F238E27FC236}">
                <a16:creationId xmlns:a16="http://schemas.microsoft.com/office/drawing/2014/main" id="{AB56F273-BE26-4407-859F-0428C3E0DCF8}"/>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Supporting Partners</a:t>
            </a:r>
          </a:p>
        </p:txBody>
      </p:sp>
      <p:sp>
        <p:nvSpPr>
          <p:cNvPr id="12" name="Rectangle 11">
            <a:extLst>
              <a:ext uri="{FF2B5EF4-FFF2-40B4-BE49-F238E27FC236}">
                <a16:creationId xmlns:a16="http://schemas.microsoft.com/office/drawing/2014/main" id="{5EDBA213-B767-45F3-8044-CB1E210D8DA5}"/>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475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EF0A73-C4EE-4823-B1CD-8DA4E89284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920" y="1227906"/>
            <a:ext cx="5212080" cy="5212080"/>
          </a:xfrm>
          <a:prstGeom prst="rect">
            <a:avLst/>
          </a:prstGeom>
        </p:spPr>
      </p:pic>
      <p:pic>
        <p:nvPicPr>
          <p:cNvPr id="9" name="Picture 8">
            <a:extLst>
              <a:ext uri="{FF2B5EF4-FFF2-40B4-BE49-F238E27FC236}">
                <a16:creationId xmlns:a16="http://schemas.microsoft.com/office/drawing/2014/main" id="{1B255942-AF60-4701-876C-7B78818FDC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9874" y="1227906"/>
            <a:ext cx="5212080" cy="5212080"/>
          </a:xfrm>
          <a:prstGeom prst="rect">
            <a:avLst/>
          </a:prstGeom>
        </p:spPr>
      </p:pic>
      <p:sp>
        <p:nvSpPr>
          <p:cNvPr id="10" name="Title 6">
            <a:extLst>
              <a:ext uri="{FF2B5EF4-FFF2-40B4-BE49-F238E27FC236}">
                <a16:creationId xmlns:a16="http://schemas.microsoft.com/office/drawing/2014/main" id="{2F65CB2D-3B2B-486F-856C-ABF5BB403AB4}"/>
              </a:ext>
            </a:extLst>
          </p:cNvPr>
          <p:cNvSpPr>
            <a:spLocks noGrp="1"/>
          </p:cNvSpPr>
          <p:nvPr>
            <p:ph type="title"/>
          </p:nvPr>
        </p:nvSpPr>
        <p:spPr>
          <a:xfrm>
            <a:off x="838200" y="182243"/>
            <a:ext cx="10515600" cy="1325563"/>
          </a:xfrm>
        </p:spPr>
        <p:txBody>
          <a:bodyPr/>
          <a:lstStyle/>
          <a:p>
            <a:r>
              <a:rPr lang="en-US" b="1">
                <a:solidFill>
                  <a:srgbClr val="AC2376"/>
                </a:solidFill>
                <a:latin typeface="Gotham Bold" panose="02000803030000020004" pitchFamily="2" charset="0"/>
              </a:rPr>
              <a:t>Social Media Graphics</a:t>
            </a:r>
          </a:p>
        </p:txBody>
      </p:sp>
      <p:sp>
        <p:nvSpPr>
          <p:cNvPr id="11" name="Rectangle 10">
            <a:extLst>
              <a:ext uri="{FF2B5EF4-FFF2-40B4-BE49-F238E27FC236}">
                <a16:creationId xmlns:a16="http://schemas.microsoft.com/office/drawing/2014/main" id="{E66FAC80-DE1B-4A7D-9D99-4958725341C9}"/>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85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solidFill>
                  <a:srgbClr val="002855"/>
                </a:solidFill>
              </a:rPr>
              <a:t>Disclaimer</a:t>
            </a:r>
          </a:p>
        </p:txBody>
      </p:sp>
      <p:sp>
        <p:nvSpPr>
          <p:cNvPr id="3" name="Content Placeholder 2"/>
          <p:cNvSpPr>
            <a:spLocks noGrp="1"/>
          </p:cNvSpPr>
          <p:nvPr>
            <p:ph idx="1"/>
          </p:nvPr>
        </p:nvSpPr>
        <p:spPr/>
        <p:txBody>
          <a:bodyPr/>
          <a:lstStyle/>
          <a:p>
            <a:pPr marL="0" indent="0">
              <a:buNone/>
            </a:pPr>
            <a:r>
              <a:rPr lang="en-US" sz="2800"/>
              <a:t>This presentation is supported by cooperative agreement DP-18-1802, funded by the Centers for Disease Control and Prevention (CDC). </a:t>
            </a:r>
          </a:p>
          <a:p>
            <a:pPr marL="0" indent="0">
              <a:buNone/>
            </a:pPr>
            <a:r>
              <a:rPr lang="en-US" sz="2800"/>
              <a:t>Its contents are solely the responsibility of the authors, and do not necessarily represent the official views of the Centers for Disease Control and Prevention or the Department of the Health and Human Services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024" y="195263"/>
            <a:ext cx="3962400" cy="668447"/>
          </a:xfrm>
          <a:prstGeom prst="rect">
            <a:avLst/>
          </a:prstGeom>
        </p:spPr>
      </p:pic>
    </p:spTree>
    <p:extLst>
      <p:ext uri="{BB962C8B-B14F-4D97-AF65-F5344CB8AC3E}">
        <p14:creationId xmlns:p14="http://schemas.microsoft.com/office/powerpoint/2010/main" val="1053745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EF0A73-C4EE-4823-B1CD-8DA4E89284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920" y="1201780"/>
            <a:ext cx="5212080" cy="5212080"/>
          </a:xfrm>
          <a:prstGeom prst="rect">
            <a:avLst/>
          </a:prstGeom>
        </p:spPr>
      </p:pic>
      <p:pic>
        <p:nvPicPr>
          <p:cNvPr id="9" name="Picture 8">
            <a:extLst>
              <a:ext uri="{FF2B5EF4-FFF2-40B4-BE49-F238E27FC236}">
                <a16:creationId xmlns:a16="http://schemas.microsoft.com/office/drawing/2014/main" id="{1B255942-AF60-4701-876C-7B78818FDC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69874" y="1201780"/>
            <a:ext cx="5212080" cy="5212080"/>
          </a:xfrm>
          <a:prstGeom prst="rect">
            <a:avLst/>
          </a:prstGeom>
        </p:spPr>
      </p:pic>
      <p:sp>
        <p:nvSpPr>
          <p:cNvPr id="10" name="Title 6">
            <a:extLst>
              <a:ext uri="{FF2B5EF4-FFF2-40B4-BE49-F238E27FC236}">
                <a16:creationId xmlns:a16="http://schemas.microsoft.com/office/drawing/2014/main" id="{2F65CB2D-3B2B-486F-856C-ABF5BB403AB4}"/>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Social Media Graphics</a:t>
            </a:r>
          </a:p>
        </p:txBody>
      </p:sp>
      <p:sp>
        <p:nvSpPr>
          <p:cNvPr id="5" name="Rectangle 4">
            <a:extLst>
              <a:ext uri="{FF2B5EF4-FFF2-40B4-BE49-F238E27FC236}">
                <a16:creationId xmlns:a16="http://schemas.microsoft.com/office/drawing/2014/main" id="{7C064BD3-7594-4647-A65E-BFF393CEF76C}"/>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522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EF0A73-C4EE-4823-B1CD-8DA4E89284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3920" y="1807125"/>
            <a:ext cx="5212080" cy="4027516"/>
          </a:xfrm>
          <a:prstGeom prst="rect">
            <a:avLst/>
          </a:prstGeom>
        </p:spPr>
      </p:pic>
      <p:pic>
        <p:nvPicPr>
          <p:cNvPr id="9" name="Picture 8">
            <a:extLst>
              <a:ext uri="{FF2B5EF4-FFF2-40B4-BE49-F238E27FC236}">
                <a16:creationId xmlns:a16="http://schemas.microsoft.com/office/drawing/2014/main" id="{1B255942-AF60-4701-876C-7B78818FDCC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91945" y="1807125"/>
            <a:ext cx="5212080" cy="4027516"/>
          </a:xfrm>
          <a:prstGeom prst="rect">
            <a:avLst/>
          </a:prstGeom>
        </p:spPr>
      </p:pic>
      <p:sp>
        <p:nvSpPr>
          <p:cNvPr id="10" name="Title 6">
            <a:extLst>
              <a:ext uri="{FF2B5EF4-FFF2-40B4-BE49-F238E27FC236}">
                <a16:creationId xmlns:a16="http://schemas.microsoft.com/office/drawing/2014/main" id="{2F65CB2D-3B2B-486F-856C-ABF5BB403AB4}"/>
              </a:ext>
            </a:extLst>
          </p:cNvPr>
          <p:cNvSpPr>
            <a:spLocks noGrp="1"/>
          </p:cNvSpPr>
          <p:nvPr>
            <p:ph type="title"/>
          </p:nvPr>
        </p:nvSpPr>
        <p:spPr>
          <a:xfrm>
            <a:off x="838200" y="169180"/>
            <a:ext cx="10515600" cy="1325563"/>
          </a:xfrm>
        </p:spPr>
        <p:txBody>
          <a:bodyPr/>
          <a:lstStyle/>
          <a:p>
            <a:r>
              <a:rPr lang="en-US" b="1">
                <a:solidFill>
                  <a:srgbClr val="AC2376"/>
                </a:solidFill>
                <a:latin typeface="Gotham Bold" panose="02000803030000020004" pitchFamily="2" charset="0"/>
              </a:rPr>
              <a:t>HCP Referral Brochure</a:t>
            </a:r>
          </a:p>
        </p:txBody>
      </p:sp>
      <p:sp>
        <p:nvSpPr>
          <p:cNvPr id="5" name="Rectangle 4">
            <a:extLst>
              <a:ext uri="{FF2B5EF4-FFF2-40B4-BE49-F238E27FC236}">
                <a16:creationId xmlns:a16="http://schemas.microsoft.com/office/drawing/2014/main" id="{F8501D7D-44EB-41F2-BD36-8E3D46C21021}"/>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38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F651671-6415-464A-BE4A-BEF8A6F1678C}"/>
              </a:ext>
            </a:extLst>
          </p:cNvPr>
          <p:cNvSpPr>
            <a:spLocks noGrp="1"/>
          </p:cNvSpPr>
          <p:nvPr>
            <p:ph idx="1"/>
          </p:nvPr>
        </p:nvSpPr>
        <p:spPr>
          <a:xfrm>
            <a:off x="5083278" y="1663142"/>
            <a:ext cx="6129096" cy="4125096"/>
          </a:xfrm>
        </p:spPr>
        <p:txBody>
          <a:bodyPr>
            <a:noAutofit/>
          </a:bodyPr>
          <a:lstStyle/>
          <a:p>
            <a:r>
              <a:rPr lang="en-US" sz="2400"/>
              <a:t>Communications</a:t>
            </a:r>
          </a:p>
          <a:p>
            <a:pPr lvl="1"/>
            <a:r>
              <a:rPr lang="en-US" sz="2400"/>
              <a:t>Survey for SWOT analysis</a:t>
            </a:r>
          </a:p>
          <a:p>
            <a:pPr lvl="1"/>
            <a:r>
              <a:rPr lang="en-US" sz="2400"/>
              <a:t>1-on-1 support</a:t>
            </a:r>
          </a:p>
          <a:p>
            <a:pPr lvl="1"/>
            <a:r>
              <a:rPr lang="en-US" sz="2400"/>
              <a:t>Best practices guides</a:t>
            </a:r>
          </a:p>
          <a:p>
            <a:r>
              <a:rPr lang="en-US" sz="2400"/>
              <a:t>Virtual Program</a:t>
            </a:r>
          </a:p>
          <a:p>
            <a:pPr lvl="1"/>
            <a:r>
              <a:rPr lang="en-US" sz="2400"/>
              <a:t>Onboarding</a:t>
            </a:r>
          </a:p>
          <a:p>
            <a:pPr lvl="1"/>
            <a:r>
              <a:rPr lang="en-US" sz="2400"/>
              <a:t>Experience surveys</a:t>
            </a:r>
          </a:p>
          <a:p>
            <a:r>
              <a:rPr lang="en-US" sz="2400"/>
              <a:t>Open door policy for all needs</a:t>
            </a:r>
          </a:p>
          <a:p>
            <a:endParaRPr lang="en-US" sz="2400"/>
          </a:p>
        </p:txBody>
      </p:sp>
      <p:pic>
        <p:nvPicPr>
          <p:cNvPr id="15" name="Picture 14" descr="Text&#10;&#10;Description automatically generated">
            <a:extLst>
              <a:ext uri="{FF2B5EF4-FFF2-40B4-BE49-F238E27FC236}">
                <a16:creationId xmlns:a16="http://schemas.microsoft.com/office/drawing/2014/main" id="{81E091BD-2FC6-49A4-9B0A-0BC2BDDBF9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7085" y="1721158"/>
            <a:ext cx="3873908" cy="3965132"/>
          </a:xfrm>
          <a:prstGeom prst="rect">
            <a:avLst/>
          </a:prstGeom>
        </p:spPr>
      </p:pic>
      <p:sp>
        <p:nvSpPr>
          <p:cNvPr id="9" name="Title 6">
            <a:extLst>
              <a:ext uri="{FF2B5EF4-FFF2-40B4-BE49-F238E27FC236}">
                <a16:creationId xmlns:a16="http://schemas.microsoft.com/office/drawing/2014/main" id="{132522B2-A6ED-46FC-85C4-054BB53AAA3E}"/>
              </a:ext>
            </a:extLst>
          </p:cNvPr>
          <p:cNvSpPr>
            <a:spLocks noGrp="1"/>
          </p:cNvSpPr>
          <p:nvPr>
            <p:ph type="title"/>
          </p:nvPr>
        </p:nvSpPr>
        <p:spPr>
          <a:xfrm>
            <a:off x="838200" y="169180"/>
            <a:ext cx="10515600" cy="1325563"/>
          </a:xfrm>
          <a:ln>
            <a:solidFill>
              <a:schemeClr val="bg1"/>
            </a:solidFill>
          </a:ln>
        </p:spPr>
        <p:txBody>
          <a:bodyPr/>
          <a:lstStyle/>
          <a:p>
            <a:r>
              <a:rPr lang="en-US" b="1">
                <a:solidFill>
                  <a:srgbClr val="AC2376"/>
                </a:solidFill>
                <a:latin typeface="Gotham Bold" panose="02000803030000020004" pitchFamily="2" charset="0"/>
              </a:rPr>
              <a:t>Partner Communications TA</a:t>
            </a:r>
          </a:p>
        </p:txBody>
      </p:sp>
      <p:sp>
        <p:nvSpPr>
          <p:cNvPr id="5" name="Rectangle 4">
            <a:extLst>
              <a:ext uri="{FF2B5EF4-FFF2-40B4-BE49-F238E27FC236}">
                <a16:creationId xmlns:a16="http://schemas.microsoft.com/office/drawing/2014/main" id="{FC44BEA8-A2E0-4846-9771-E17BCB9ABFBE}"/>
              </a:ext>
            </a:extLst>
          </p:cNvPr>
          <p:cNvSpPr/>
          <p:nvPr/>
        </p:nvSpPr>
        <p:spPr>
          <a:xfrm>
            <a:off x="838200" y="6430180"/>
            <a:ext cx="10696303" cy="125390"/>
          </a:xfrm>
          <a:prstGeom prst="rect">
            <a:avLst/>
          </a:prstGeom>
          <a:solidFill>
            <a:srgbClr val="AB2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074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72"/>
        <p:cNvGrpSpPr/>
        <p:nvPr/>
      </p:nvGrpSpPr>
      <p:grpSpPr>
        <a:xfrm>
          <a:off x="0" y="0"/>
          <a:ext cx="0" cy="0"/>
          <a:chOff x="0" y="0"/>
          <a:chExt cx="0" cy="0"/>
        </a:xfrm>
      </p:grpSpPr>
      <p:sp>
        <p:nvSpPr>
          <p:cNvPr id="2" name="Rectangle 1">
            <a:extLst>
              <a:ext uri="{FF2B5EF4-FFF2-40B4-BE49-F238E27FC236}">
                <a16:creationId xmlns:a16="http://schemas.microsoft.com/office/drawing/2014/main" id="{8BFC044F-BA7C-40FD-BC74-4AA1BC54689B}"/>
              </a:ext>
            </a:extLst>
          </p:cNvPr>
          <p:cNvSpPr/>
          <p:nvPr/>
        </p:nvSpPr>
        <p:spPr>
          <a:xfrm>
            <a:off x="0" y="0"/>
            <a:ext cx="12192000" cy="6858000"/>
          </a:xfrm>
          <a:prstGeom prst="rect">
            <a:avLst/>
          </a:prstGeom>
          <a:solidFill>
            <a:srgbClr val="AC2376"/>
          </a:solidFill>
          <a:ln>
            <a:solidFill>
              <a:srgbClr val="AD2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oogle Shape;174;p22" descr="/Users/Jphee/Library/Group Containers/L48J367XN4.com.infraware.PolarisOffice/fImage9790779662.png">
            <a:extLst>
              <a:ext uri="{FF2B5EF4-FFF2-40B4-BE49-F238E27FC236}">
                <a16:creationId xmlns:a16="http://schemas.microsoft.com/office/drawing/2014/main" id="{438DC75F-D71E-4497-8F91-3380BE5F5D61}"/>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29647" y="305352"/>
            <a:ext cx="2477700" cy="1201500"/>
          </a:xfrm>
          <a:prstGeom prst="rect">
            <a:avLst/>
          </a:prstGeom>
          <a:noFill/>
          <a:ln>
            <a:noFill/>
          </a:ln>
        </p:spPr>
      </p:pic>
      <p:sp>
        <p:nvSpPr>
          <p:cNvPr id="7" name="Google Shape;166;p21">
            <a:extLst>
              <a:ext uri="{FF2B5EF4-FFF2-40B4-BE49-F238E27FC236}">
                <a16:creationId xmlns:a16="http://schemas.microsoft.com/office/drawing/2014/main" id="{C37A1379-95C6-4752-B691-D9B69A6DEB34}"/>
              </a:ext>
            </a:extLst>
          </p:cNvPr>
          <p:cNvSpPr txBox="1">
            <a:spLocks/>
          </p:cNvSpPr>
          <p:nvPr/>
        </p:nvSpPr>
        <p:spPr>
          <a:xfrm>
            <a:off x="-742121" y="3690611"/>
            <a:ext cx="13416405" cy="1668989"/>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r>
              <a:rPr kumimoji="0" lang="en-US" sz="7200" b="1" i="0" u="none" strike="noStrike" kern="1200" cap="none" spc="0" normalizeH="0" baseline="0" noProof="0">
                <a:ln>
                  <a:noFill/>
                </a:ln>
                <a:solidFill>
                  <a:prstClr val="white"/>
                </a:solidFill>
                <a:effectLst/>
                <a:uLnTx/>
                <a:uFillTx/>
                <a:latin typeface="Calibri Light" panose="020F0302020204030204"/>
                <a:ea typeface="Montserrat SemiBold"/>
                <a:cs typeface="Montserrat SemiBold"/>
                <a:sym typeface="Montserrat SemiBold"/>
              </a:rPr>
              <a:t> </a:t>
            </a: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r>
              <a:rPr kumimoji="0" lang="en-US" sz="7200" b="1" i="0" u="none" strike="noStrike" kern="1200" cap="none" spc="0" normalizeH="0" baseline="0" noProof="0">
                <a:ln>
                  <a:noFill/>
                </a:ln>
                <a:solidFill>
                  <a:prstClr val="white"/>
                </a:solidFill>
                <a:effectLst/>
                <a:uLnTx/>
                <a:uFillTx/>
                <a:latin typeface="Calibri Light" panose="020F0302020204030204"/>
                <a:ea typeface="Montserrat SemiBold"/>
                <a:cs typeface="Montserrat SemiBold"/>
                <a:sym typeface="Montserrat SemiBold"/>
              </a:rPr>
              <a:t>Thank You!</a:t>
            </a: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endParaRPr kumimoji="0" lang="en-US" sz="3600" b="1" i="0" u="none" strike="noStrike" kern="1200" cap="none" spc="0" normalizeH="0" baseline="0" noProof="0">
              <a:ln>
                <a:noFill/>
              </a:ln>
              <a:solidFill>
                <a:prstClr val="white"/>
              </a:solidFill>
              <a:effectLst/>
              <a:uLnTx/>
              <a:uFillTx/>
              <a:latin typeface="Calibri Light" panose="020F0302020204030204"/>
              <a:ea typeface="Montserrat SemiBold"/>
              <a:cs typeface="Montserrat SemiBold"/>
              <a:sym typeface="Montserrat SemiBold"/>
            </a:endParaRP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r>
              <a:rPr kumimoji="0" lang="en-US" sz="3600" b="1" i="0" u="none" strike="noStrike" kern="1200" cap="none" spc="0" normalizeH="0" baseline="0" noProof="0">
                <a:ln>
                  <a:noFill/>
                </a:ln>
                <a:solidFill>
                  <a:prstClr val="white"/>
                </a:solidFill>
                <a:effectLst/>
                <a:uLnTx/>
                <a:uFillTx/>
                <a:latin typeface="Calibri Light" panose="020F0302020204030204"/>
                <a:ea typeface="Montserrat SemiBold"/>
                <a:cs typeface="Montserrat SemiBold"/>
                <a:sym typeface="Montserrat SemiBold"/>
              </a:rPr>
              <a:t>For more information:</a:t>
            </a: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endParaRPr kumimoji="0" lang="en-US" sz="3600" b="1" i="0" u="none" strike="noStrike" kern="1200" cap="none" spc="0" normalizeH="0" baseline="0" noProof="0">
              <a:ln>
                <a:noFill/>
              </a:ln>
              <a:solidFill>
                <a:srgbClr val="0563C1"/>
              </a:solidFill>
              <a:effectLst/>
              <a:uLnTx/>
              <a:uFillTx/>
              <a:latin typeface="Calibri Light" panose="020F0302020204030204"/>
              <a:ea typeface="Montserrat SemiBold"/>
              <a:cs typeface="Calibri" panose="020F0502020204030204" pitchFamily="34" charset="0"/>
              <a:sym typeface="Montserrat SemiBold"/>
              <a:hlinkClick r:id="rId5">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r>
              <a:rPr kumimoji="0" lang="en-US" sz="3600" b="1" i="0" u="sng" strike="noStrike" kern="1200" cap="none" spc="0" normalizeH="0" baseline="0" noProof="0">
                <a:ln>
                  <a:noFill/>
                </a:ln>
                <a:solidFill>
                  <a:prstClr val="white"/>
                </a:solidFill>
                <a:effectLst/>
                <a:uLnTx/>
                <a:uFillTx/>
                <a:latin typeface="Calibri Light" panose="020F0302020204030204"/>
                <a:ea typeface="Montserrat SemiBold"/>
                <a:cs typeface="Calibri" panose="020F0502020204030204" pitchFamily="34" charset="0"/>
                <a:sym typeface="Montserrat SemiBold"/>
                <a:hlinkClick r:id="rId5">
                  <a:extLst>
                    <a:ext uri="{A12FA001-AC4F-418D-AE19-62706E023703}">
                      <ahyp:hlinkClr xmlns:ahyp="http://schemas.microsoft.com/office/drawing/2018/hyperlinkcolor" val="tx"/>
                    </a:ext>
                  </a:extLst>
                </a:hlinkClick>
              </a:rPr>
              <a:t>CYL2@bwhi.org</a:t>
            </a:r>
            <a:endParaRPr kumimoji="0" lang="en-US" sz="3600" b="1" i="0" u="sng" strike="noStrike" kern="1200" cap="none" spc="0" normalizeH="0" baseline="0" noProof="0">
              <a:ln>
                <a:noFill/>
              </a:ln>
              <a:solidFill>
                <a:prstClr val="white"/>
              </a:solidFill>
              <a:effectLst/>
              <a:uLnTx/>
              <a:uFillTx/>
              <a:latin typeface="Calibri Light" panose="020F0302020204030204"/>
              <a:ea typeface="Montserrat SemiBold"/>
              <a:cs typeface="Calibri" panose="020F0502020204030204" pitchFamily="34" charset="0"/>
              <a:sym typeface="Montserrat SemiBold"/>
            </a:endParaRP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endParaRPr kumimoji="0" lang="en-US" sz="3600" b="1" i="0" u="none" strike="noStrike" kern="1200" cap="none" spc="0" normalizeH="0" baseline="0" noProof="0">
              <a:ln>
                <a:noFill/>
              </a:ln>
              <a:solidFill>
                <a:prstClr val="white"/>
              </a:solidFill>
              <a:effectLst/>
              <a:uLnTx/>
              <a:uFillTx/>
              <a:latin typeface="Calibri Light" panose="020F0302020204030204"/>
              <a:ea typeface="Montserrat SemiBold"/>
              <a:cs typeface="Calibri" panose="020F0502020204030204" pitchFamily="34" charset="0"/>
              <a:sym typeface="Montserrat SemiBold"/>
            </a:endParaRP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r>
              <a:rPr kumimoji="0" lang="en-US" sz="3600" b="1" i="0" u="none" strike="noStrike" kern="1200" cap="none" spc="0" normalizeH="0" baseline="0" noProof="0">
                <a:ln>
                  <a:noFill/>
                </a:ln>
                <a:solidFill>
                  <a:prstClr val="white"/>
                </a:solidFill>
                <a:effectLst/>
                <a:uLnTx/>
                <a:uFillTx/>
                <a:latin typeface="Calibri Light" panose="020F0302020204030204"/>
                <a:ea typeface="Montserrat SemiBold"/>
                <a:cs typeface="Calibri" panose="020F0502020204030204" pitchFamily="34" charset="0"/>
                <a:sym typeface="Montserrat SemiBold"/>
                <a:hlinkClick r:id="rId6">
                  <a:extLst>
                    <a:ext uri="{A12FA001-AC4F-418D-AE19-62706E023703}">
                      <ahyp:hlinkClr xmlns:ahyp="http://schemas.microsoft.com/office/drawing/2018/hyperlinkcolor" val="tx"/>
                    </a:ext>
                  </a:extLst>
                </a:hlinkClick>
              </a:rPr>
              <a:t>BWHI.org/cyl2</a:t>
            </a:r>
            <a:endParaRPr kumimoji="0" lang="en-US" sz="3600" b="1" i="0" u="none" strike="noStrike" kern="1200" cap="none" spc="0" normalizeH="0" baseline="0" noProof="0">
              <a:ln>
                <a:noFill/>
              </a:ln>
              <a:solidFill>
                <a:prstClr val="white"/>
              </a:solidFill>
              <a:effectLst/>
              <a:uLnTx/>
              <a:uFillTx/>
              <a:latin typeface="Calibri Light" panose="020F0302020204030204"/>
              <a:ea typeface="Montserrat SemiBold"/>
              <a:cs typeface="Calibri" panose="020F0502020204030204" pitchFamily="34" charset="0"/>
              <a:sym typeface="Montserrat SemiBold"/>
            </a:endParaRP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endParaRPr kumimoji="0" lang="en-US" sz="3600" b="1" i="0" u="none" strike="noStrike" kern="1200" cap="none" spc="0" normalizeH="0" baseline="0" noProof="0">
              <a:ln>
                <a:noFill/>
              </a:ln>
              <a:solidFill>
                <a:prstClr val="white"/>
              </a:solidFill>
              <a:effectLst/>
              <a:uLnTx/>
              <a:uFillTx/>
              <a:latin typeface="Calibri Light" panose="020F0302020204030204"/>
              <a:ea typeface="Montserrat SemiBold"/>
              <a:cs typeface="Calibri" panose="020F0502020204030204" pitchFamily="34" charset="0"/>
              <a:sym typeface="Montserrat SemiBold"/>
            </a:endParaRPr>
          </a:p>
          <a:p>
            <a:pPr marL="0" marR="0" lvl="0" indent="0" algn="ctr" defTabSz="914400" rtl="0" eaLnBrk="1" fontAlgn="auto" latinLnBrk="0" hangingPunct="1">
              <a:lnSpc>
                <a:spcPct val="90000"/>
              </a:lnSpc>
              <a:spcBef>
                <a:spcPts val="0"/>
              </a:spcBef>
              <a:spcAft>
                <a:spcPts val="0"/>
              </a:spcAft>
              <a:buClr>
                <a:srgbClr val="06204D"/>
              </a:buClr>
              <a:buSzTx/>
              <a:buFont typeface="Montserrat SemiBold"/>
              <a:buNone/>
              <a:tabLst/>
              <a:defRPr/>
            </a:pPr>
            <a:endParaRPr kumimoji="0" lang="en-US" sz="7200" b="1" i="0" u="none" strike="noStrike" kern="1200" cap="none" spc="0" normalizeH="0" baseline="0" noProof="0">
              <a:ln>
                <a:noFill/>
              </a:ln>
              <a:solidFill>
                <a:prstClr val="white"/>
              </a:solidFill>
              <a:effectLst/>
              <a:uLnTx/>
              <a:uFillTx/>
              <a:latin typeface="Calibri Light" panose="020F0302020204030204"/>
              <a:ea typeface="Montserrat SemiBold"/>
              <a:cs typeface="Montserrat SemiBold"/>
              <a:sym typeface="Montserrat SemiBold"/>
            </a:endParaRPr>
          </a:p>
        </p:txBody>
      </p:sp>
    </p:spTree>
    <p:extLst>
      <p:ext uri="{BB962C8B-B14F-4D97-AF65-F5344CB8AC3E}">
        <p14:creationId xmlns:p14="http://schemas.microsoft.com/office/powerpoint/2010/main" val="1638047169"/>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sz="3200"/>
          </a:p>
          <a:p>
            <a:pPr marL="0" indent="0">
              <a:buNone/>
            </a:pPr>
            <a:endParaRPr lang="en-GB" sz="3200"/>
          </a:p>
          <a:p>
            <a:pPr marL="0" indent="0">
              <a:buNone/>
            </a:pPr>
            <a:endParaRPr lang="en-GB" sz="3200"/>
          </a:p>
          <a:p>
            <a:pPr marL="0" indent="0" algn="ctr">
              <a:buNone/>
            </a:pPr>
            <a:r>
              <a:rPr lang="en-GB" sz="3200"/>
              <a:t>Questions? </a:t>
            </a:r>
          </a:p>
        </p:txBody>
      </p:sp>
      <p:sp>
        <p:nvSpPr>
          <p:cNvPr id="3" name="Title 2"/>
          <p:cNvSpPr>
            <a:spLocks noGrp="1"/>
          </p:cNvSpPr>
          <p:nvPr>
            <p:ph type="title"/>
          </p:nvPr>
        </p:nvSpPr>
        <p:spPr/>
        <p:txBody>
          <a:bodyPr/>
          <a:lstStyle/>
          <a:p>
            <a:endParaRPr lang="en-GB" sz="3600">
              <a:solidFill>
                <a:srgbClr val="002855"/>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195" y="195263"/>
            <a:ext cx="3962400" cy="668447"/>
          </a:xfrm>
          <a:prstGeom prst="rect">
            <a:avLst/>
          </a:prstGeom>
        </p:spPr>
      </p:pic>
    </p:spTree>
    <p:extLst>
      <p:ext uri="{BB962C8B-B14F-4D97-AF65-F5344CB8AC3E}">
        <p14:creationId xmlns:p14="http://schemas.microsoft.com/office/powerpoint/2010/main" val="231228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4CDC6-E109-4161-B945-0E20B0683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33" y="992634"/>
            <a:ext cx="10929788" cy="1830739"/>
          </a:xfrm>
          <a:prstGeom prst="rect">
            <a:avLst/>
          </a:prstGeom>
        </p:spPr>
      </p:pic>
      <p:sp>
        <p:nvSpPr>
          <p:cNvPr id="6" name="TextBox 5"/>
          <p:cNvSpPr txBox="1"/>
          <p:nvPr/>
        </p:nvSpPr>
        <p:spPr>
          <a:xfrm>
            <a:off x="716096" y="2919470"/>
            <a:ext cx="10928733" cy="298543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Additional Resources: </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ACPM: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https://www.acpm.org/initiatives/diabetes-prevention/</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BWHI: </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https://bwhi.org/change-your-lifestyle-cyl2/</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indent="-742950" defTabSz="914400">
              <a:buFontTx/>
              <a:buAutoNum type="arabicPeriod"/>
              <a:defRPr/>
            </a:pPr>
            <a:r>
              <a:rPr lang="en-US" sz="3600" b="1">
                <a:latin typeface="Calibri" panose="020F0502020204030204"/>
              </a:rPr>
              <a:t>AMA</a:t>
            </a:r>
            <a:r>
              <a:rPr lang="en-US" sz="3600">
                <a:latin typeface="Calibri" panose="020F0502020204030204"/>
              </a:rPr>
              <a:t>: </a:t>
            </a:r>
            <a:r>
              <a:rPr lang="en-US" sz="3600">
                <a:latin typeface="Calibri" panose="020F0502020204030204"/>
                <a:hlinkClick r:id="rId5"/>
              </a:rPr>
              <a:t>https://amapreventdiabetes.org/</a:t>
            </a:r>
            <a:r>
              <a:rPr lang="en-US" sz="3600">
                <a:latin typeface="Calibri" panose="020F0502020204030204"/>
              </a:rPr>
              <a:t> </a:t>
            </a:r>
            <a:endParaRPr kumimoji="0" lang="en-US" sz="3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454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4" y="373968"/>
            <a:ext cx="8904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2C5C"/>
                </a:solidFill>
                <a:effectLst/>
                <a:uLnTx/>
                <a:uFillTx/>
                <a:latin typeface="Arial"/>
                <a:ea typeface="+mn-ea"/>
                <a:cs typeface="Arial"/>
                <a:sym typeface="Arial"/>
              </a:rPr>
              <a:t>Housekeeping </a:t>
            </a:r>
          </a:p>
        </p:txBody>
      </p:sp>
      <p:sp>
        <p:nvSpPr>
          <p:cNvPr id="10" name="Rectangle 9"/>
          <p:cNvSpPr/>
          <p:nvPr/>
        </p:nvSpPr>
        <p:spPr>
          <a:xfrm>
            <a:off x="1267159" y="1690062"/>
            <a:ext cx="9869763" cy="3970318"/>
          </a:xfrm>
          <a:prstGeom prst="rect">
            <a:avLst/>
          </a:prstGeom>
          <a:noFill/>
        </p:spPr>
        <p:txBody>
          <a:bodyPr wrap="square" lIns="91440" tIns="45720" rIns="91440" bIns="4572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a:ln>
                  <a:noFill/>
                </a:ln>
                <a:solidFill>
                  <a:srgbClr val="16477A"/>
                </a:solidFill>
                <a:effectLst/>
                <a:uLnTx/>
                <a:uFillTx/>
                <a:latin typeface="Avenir Medium"/>
                <a:ea typeface="Avenir Book" charset="0"/>
                <a:cs typeface="Avenir Medium"/>
                <a:sym typeface="Arial"/>
              </a:rPr>
              <a:t>All attendees are on mute.  Please do not put us on hold.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16477A"/>
              </a:solidFill>
              <a:effectLst/>
              <a:uLnTx/>
              <a:uFillTx/>
              <a:latin typeface="Avenir Medium"/>
              <a:ea typeface="Avenir Book" charset="0"/>
              <a:cs typeface="Avenir Medium"/>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a:ln>
                  <a:noFill/>
                </a:ln>
                <a:solidFill>
                  <a:srgbClr val="16477A"/>
                </a:solidFill>
                <a:effectLst/>
                <a:uLnTx/>
                <a:uFillTx/>
                <a:latin typeface="Avenir Medium"/>
                <a:ea typeface="Avenir Book" charset="0"/>
                <a:cs typeface="Avenir Medium"/>
                <a:sym typeface="Arial"/>
              </a:rPr>
              <a:t>The webinar is being recorded.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16477A"/>
              </a:solidFill>
              <a:effectLst/>
              <a:uLnTx/>
              <a:uFillTx/>
              <a:latin typeface="Avenir Medium"/>
              <a:ea typeface="Avenir Book" charset="0"/>
              <a:cs typeface="Avenir Medium"/>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a:ln>
                  <a:noFill/>
                </a:ln>
                <a:solidFill>
                  <a:srgbClr val="16477A"/>
                </a:solidFill>
                <a:effectLst/>
                <a:uLnTx/>
                <a:uFillTx/>
                <a:latin typeface="Avenir Medium"/>
                <a:ea typeface="Avenir Book" charset="0"/>
                <a:cs typeface="Avenir Medium"/>
                <a:sym typeface="Arial"/>
              </a:rPr>
              <a:t>If you have any questions, please type them in the Q and A box and we will address them during the Q/A session.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srgbClr val="16477A"/>
              </a:solidFill>
              <a:effectLst/>
              <a:uLnTx/>
              <a:uFillTx/>
              <a:latin typeface="Avenir Medium"/>
              <a:ea typeface="Avenir Book" charset="0"/>
              <a:cs typeface="Avenir Medium"/>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a:ln>
                  <a:noFill/>
                </a:ln>
                <a:solidFill>
                  <a:srgbClr val="16477A"/>
                </a:solidFill>
                <a:effectLst/>
                <a:uLnTx/>
                <a:uFillTx/>
                <a:latin typeface="Avenir Medium"/>
                <a:ea typeface="Avenir Book" charset="0"/>
                <a:cs typeface="Avenir Medium"/>
                <a:sym typeface="Arial"/>
              </a:rPr>
              <a:t>ACPM will email attendees the slides, and the recording of this webinar.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1320" y="270938"/>
            <a:ext cx="3962400" cy="668447"/>
          </a:xfrm>
          <a:prstGeom prst="rect">
            <a:avLst/>
          </a:prstGeom>
        </p:spPr>
      </p:pic>
    </p:spTree>
    <p:extLst>
      <p:ext uri="{BB962C8B-B14F-4D97-AF65-F5344CB8AC3E}">
        <p14:creationId xmlns:p14="http://schemas.microsoft.com/office/powerpoint/2010/main" val="797919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546" y="1245915"/>
            <a:ext cx="11354937" cy="4595327"/>
          </a:xfrm>
        </p:spPr>
        <p:txBody>
          <a:bodyPr>
            <a:noAutofit/>
          </a:bodyPr>
          <a:lstStyle/>
          <a:p>
            <a:r>
              <a:rPr lang="en-US" sz="2200"/>
              <a:t>ACPM has received funding from the </a:t>
            </a:r>
            <a:r>
              <a:rPr lang="en-US" sz="2200" b="1"/>
              <a:t>Division of Diabetes Translation </a:t>
            </a:r>
            <a:r>
              <a:rPr lang="en-US" sz="2200"/>
              <a:t>within the National Center for Chronic Disease Prevention and Health Promotion at the Centers for Disease Control and Prevention (CDC) to address prediabetes in vulnerable populations.</a:t>
            </a:r>
          </a:p>
          <a:p>
            <a:pPr marL="0" indent="0">
              <a:buNone/>
            </a:pPr>
            <a:endParaRPr lang="en-US" sz="2200"/>
          </a:p>
          <a:p>
            <a:r>
              <a:rPr lang="en-US" sz="2200"/>
              <a:t>ACPM is collaborating with the American Medical Association (AMA) and the Black Women’s Health Imperative (BWHI) to:</a:t>
            </a:r>
          </a:p>
          <a:p>
            <a:pPr lvl="1"/>
            <a:r>
              <a:rPr lang="en-US" sz="2200"/>
              <a:t> Enhance support for health care organizations to screen, test, and refer high-risk Black and Hispanic women within communities to a CDC-recognized type 2 diabetes prevention program and </a:t>
            </a:r>
          </a:p>
          <a:p>
            <a:pPr lvl="1"/>
            <a:r>
              <a:rPr lang="en-US" sz="2200"/>
              <a:t>Strengthen community support to improve enrollment and retention in this lifestyle change program.</a:t>
            </a:r>
          </a:p>
          <a:p>
            <a:pPr lvl="1"/>
            <a:r>
              <a:rPr lang="en-US" sz="2200"/>
              <a:t>The Learning Collaborative was started to keep health systems, community-based organizations, and stakeholder engaged in diabetes prevention</a:t>
            </a:r>
            <a:br>
              <a:rPr lang="en-US" sz="1800"/>
            </a:br>
            <a:endParaRPr lang="en-US" sz="1800"/>
          </a:p>
        </p:txBody>
      </p:sp>
      <p:sp>
        <p:nvSpPr>
          <p:cNvPr id="3" name="Title 2"/>
          <p:cNvSpPr>
            <a:spLocks noGrp="1"/>
          </p:cNvSpPr>
          <p:nvPr>
            <p:ph type="title"/>
          </p:nvPr>
        </p:nvSpPr>
        <p:spPr/>
        <p:txBody>
          <a:bodyPr/>
          <a:lstStyle/>
          <a:p>
            <a:r>
              <a:rPr lang="en-US" sz="3600">
                <a:solidFill>
                  <a:srgbClr val="002855"/>
                </a:solidFill>
              </a:rPr>
              <a:t>About the Project </a:t>
            </a:r>
            <a:endParaRPr lang="en-GB" sz="3600">
              <a:solidFill>
                <a:srgbClr val="002855"/>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0637" y="195263"/>
            <a:ext cx="4533900" cy="764857"/>
          </a:xfrm>
          <a:prstGeom prst="rect">
            <a:avLst/>
          </a:prstGeom>
        </p:spPr>
      </p:pic>
    </p:spTree>
    <p:extLst>
      <p:ext uri="{BB962C8B-B14F-4D97-AF65-F5344CB8AC3E}">
        <p14:creationId xmlns:p14="http://schemas.microsoft.com/office/powerpoint/2010/main" val="3113935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8775-41F8-4ACB-909A-7770196ECA39}"/>
              </a:ext>
            </a:extLst>
          </p:cNvPr>
          <p:cNvSpPr>
            <a:spLocks noGrp="1"/>
          </p:cNvSpPr>
          <p:nvPr>
            <p:ph type="title"/>
          </p:nvPr>
        </p:nvSpPr>
        <p:spPr/>
        <p:txBody>
          <a:bodyPr/>
          <a:lstStyle/>
          <a:p>
            <a:r>
              <a:rPr lang="en-US" sz="3600">
                <a:solidFill>
                  <a:srgbClr val="002855"/>
                </a:solidFill>
              </a:rPr>
              <a:t>Audience Poll </a:t>
            </a:r>
            <a:endParaRPr lang="en-US" sz="3600"/>
          </a:p>
        </p:txBody>
      </p:sp>
      <p:sp>
        <p:nvSpPr>
          <p:cNvPr id="3" name="Content Placeholder 2">
            <a:extLst>
              <a:ext uri="{FF2B5EF4-FFF2-40B4-BE49-F238E27FC236}">
                <a16:creationId xmlns:a16="http://schemas.microsoft.com/office/drawing/2014/main" id="{C96DF68C-B58E-432F-BE6B-7B9029D4E7EC}"/>
              </a:ext>
            </a:extLst>
          </p:cNvPr>
          <p:cNvSpPr>
            <a:spLocks noGrp="1"/>
          </p:cNvSpPr>
          <p:nvPr>
            <p:ph idx="1"/>
          </p:nvPr>
        </p:nvSpPr>
        <p:spPr>
          <a:xfrm>
            <a:off x="293076" y="1975950"/>
            <a:ext cx="11671461" cy="4295896"/>
          </a:xfrm>
        </p:spPr>
        <p:txBody>
          <a:bodyPr/>
          <a:lstStyle/>
          <a:p>
            <a:pPr marL="0" indent="0" algn="ctr">
              <a:buNone/>
            </a:pPr>
            <a:r>
              <a:rPr lang="en-US" sz="3900"/>
              <a:t>What is your biggest concern when it comes to enrollment?</a:t>
            </a:r>
          </a:p>
          <a:p>
            <a:pPr marL="0" indent="0" algn="ctr">
              <a:buNone/>
            </a:pPr>
            <a:endParaRPr lang="en-US" sz="3500"/>
          </a:p>
          <a:p>
            <a:pPr marL="0" indent="0" algn="ctr">
              <a:buNone/>
            </a:pPr>
            <a:endParaRPr lang="en-US" sz="3500"/>
          </a:p>
          <a:p>
            <a:pPr marL="0" indent="0" algn="ctr">
              <a:buNone/>
            </a:pPr>
            <a:r>
              <a:rPr lang="en-US" sz="3500"/>
              <a:t>Please put your answer in the chat</a:t>
            </a:r>
          </a:p>
        </p:txBody>
      </p:sp>
      <p:pic>
        <p:nvPicPr>
          <p:cNvPr id="4" name="Picture 3">
            <a:extLst>
              <a:ext uri="{FF2B5EF4-FFF2-40B4-BE49-F238E27FC236}">
                <a16:creationId xmlns:a16="http://schemas.microsoft.com/office/drawing/2014/main" id="{C7F46099-58C8-44B8-A6C3-8929B0CC7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637" y="195263"/>
            <a:ext cx="4533900" cy="764857"/>
          </a:xfrm>
          <a:prstGeom prst="rect">
            <a:avLst/>
          </a:prstGeom>
        </p:spPr>
      </p:pic>
    </p:spTree>
    <p:extLst>
      <p:ext uri="{BB962C8B-B14F-4D97-AF65-F5344CB8AC3E}">
        <p14:creationId xmlns:p14="http://schemas.microsoft.com/office/powerpoint/2010/main" val="428135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2"/>
            <a:ext cx="10993549" cy="780234"/>
          </a:xfrm>
        </p:spPr>
        <p:txBody>
          <a:bodyPr/>
          <a:lstStyle/>
          <a:p>
            <a:r>
              <a:rPr lang="en-US"/>
              <a:t>Turning up the Volume on the National DPP</a:t>
            </a:r>
          </a:p>
        </p:txBody>
      </p:sp>
      <p:sp>
        <p:nvSpPr>
          <p:cNvPr id="3" name="Subtitle 2"/>
          <p:cNvSpPr>
            <a:spLocks noGrp="1"/>
          </p:cNvSpPr>
          <p:nvPr>
            <p:ph type="subTitle" idx="1"/>
          </p:nvPr>
        </p:nvSpPr>
        <p:spPr>
          <a:xfrm>
            <a:off x="581191" y="1800666"/>
            <a:ext cx="10993546" cy="590321"/>
          </a:xfrm>
        </p:spPr>
        <p:txBody>
          <a:bodyPr>
            <a:noAutofit/>
          </a:bodyPr>
          <a:lstStyle/>
          <a:p>
            <a:r>
              <a:rPr lang="en-US" sz="2800"/>
              <a:t>marketing the Lifestyle Change Program to Disproportionately Affected Audiences</a:t>
            </a:r>
          </a:p>
        </p:txBody>
      </p:sp>
      <p:sp>
        <p:nvSpPr>
          <p:cNvPr id="4" name="Footer Placeholder 3"/>
          <p:cNvSpPr>
            <a:spLocks noGrp="1"/>
          </p:cNvSpPr>
          <p:nvPr>
            <p:ph type="ftr" sz="quarter" idx="11"/>
          </p:nvPr>
        </p:nvSpPr>
        <p:spPr/>
        <p:txBody>
          <a:bodyPr/>
          <a:lstStyle/>
          <a:p>
            <a:r>
              <a:rPr lang="en-US"/>
              <a:t>National Center for Chronic Disease Prevention and Health Promotion </a:t>
            </a:r>
          </a:p>
        </p:txBody>
      </p:sp>
    </p:spTree>
    <p:extLst>
      <p:ext uri="{BB962C8B-B14F-4D97-AF65-F5344CB8AC3E}">
        <p14:creationId xmlns:p14="http://schemas.microsoft.com/office/powerpoint/2010/main" val="229344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5CB481D-E6B5-4DA2-9178-6DE77AB5C9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82725" y="702156"/>
            <a:ext cx="7360544" cy="1013800"/>
          </a:xfrm>
        </p:spPr>
        <p:txBody>
          <a:bodyPr>
            <a:normAutofit/>
          </a:bodyPr>
          <a:lstStyle/>
          <a:p>
            <a:r>
              <a:rPr lang="en-US">
                <a:solidFill>
                  <a:schemeClr val="accent1"/>
                </a:solidFill>
              </a:rPr>
              <a:t>What do we know about our audiences</a:t>
            </a:r>
          </a:p>
        </p:txBody>
      </p:sp>
      <p:grpSp>
        <p:nvGrpSpPr>
          <p:cNvPr id="12" name="Group 11">
            <a:extLst>
              <a:ext uri="{FF2B5EF4-FFF2-40B4-BE49-F238E27FC236}">
                <a16:creationId xmlns:a16="http://schemas.microsoft.com/office/drawing/2014/main" id="{6277250E-AC94-4AE1-B264-401790964E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3" name="Rectangle 12">
              <a:extLst>
                <a:ext uri="{FF2B5EF4-FFF2-40B4-BE49-F238E27FC236}">
                  <a16:creationId xmlns:a16="http://schemas.microsoft.com/office/drawing/2014/main" id="{7EEC8A17-C370-4333-8546-E2AEDB9CE0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69D8784-71D8-4FB0-887B-FB5192AFF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08FF2EEA-3DC8-41E5-8A32-96F598118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4" descr="A picture containing person, wall, standing&#10;&#10;Description automatically generated">
            <a:extLst>
              <a:ext uri="{FF2B5EF4-FFF2-40B4-BE49-F238E27FC236}">
                <a16:creationId xmlns:a16="http://schemas.microsoft.com/office/drawing/2014/main" id="{46035D38-2FD6-49E6-BD44-CF5B713CB90A}"/>
              </a:ext>
            </a:extLst>
          </p:cNvPr>
          <p:cNvPicPr>
            <a:picLocks noChangeAspect="1"/>
          </p:cNvPicPr>
          <p:nvPr/>
        </p:nvPicPr>
        <p:blipFill rotWithShape="1">
          <a:blip r:embed="rId2"/>
          <a:srcRect l="45280" r="18530"/>
          <a:stretch/>
        </p:blipFill>
        <p:spPr>
          <a:xfrm>
            <a:off x="448732" y="600075"/>
            <a:ext cx="3683001" cy="5775325"/>
          </a:xfrm>
          <a:prstGeom prst="rect">
            <a:avLst/>
          </a:prstGeom>
        </p:spPr>
      </p:pic>
      <p:sp>
        <p:nvSpPr>
          <p:cNvPr id="3" name="Content Placeholder 2"/>
          <p:cNvSpPr>
            <a:spLocks noGrp="1"/>
          </p:cNvSpPr>
          <p:nvPr>
            <p:ph idx="1"/>
          </p:nvPr>
        </p:nvSpPr>
        <p:spPr>
          <a:xfrm>
            <a:off x="4382726" y="1896532"/>
            <a:ext cx="7225074" cy="4478867"/>
          </a:xfrm>
        </p:spPr>
        <p:txBody>
          <a:bodyPr>
            <a:normAutofit fontScale="92500" lnSpcReduction="10000"/>
          </a:bodyPr>
          <a:lstStyle/>
          <a:p>
            <a:r>
              <a:rPr lang="en-US"/>
              <a:t>Our audiences live in noisy environments.</a:t>
            </a:r>
          </a:p>
          <a:p>
            <a:pPr lvl="1"/>
            <a:r>
              <a:rPr lang="en-US"/>
              <a:t>They need to be exposed to our messages multiple times.</a:t>
            </a:r>
          </a:p>
          <a:p>
            <a:pPr lvl="1"/>
            <a:r>
              <a:rPr lang="en-US"/>
              <a:t>They need to hear the message from a trusted messenger. </a:t>
            </a:r>
          </a:p>
          <a:p>
            <a:r>
              <a:rPr lang="en-US"/>
              <a:t>Weight loss may not be their top priority.</a:t>
            </a:r>
          </a:p>
          <a:p>
            <a:pPr lvl="1"/>
            <a:r>
              <a:rPr lang="en-US"/>
              <a:t>They need a personal touch.</a:t>
            </a:r>
          </a:p>
          <a:p>
            <a:pPr lvl="1"/>
            <a:r>
              <a:rPr lang="en-US"/>
              <a:t>They need to find their “why”.</a:t>
            </a:r>
          </a:p>
          <a:p>
            <a:pPr lvl="1"/>
            <a:r>
              <a:rPr lang="en-US"/>
              <a:t>They need to feel like they can be successful. </a:t>
            </a:r>
          </a:p>
          <a:p>
            <a:pPr lvl="1"/>
            <a:r>
              <a:rPr lang="en-US"/>
              <a:t>We need to focus on readiness in addition to awareness.</a:t>
            </a:r>
          </a:p>
          <a:p>
            <a:r>
              <a:rPr lang="en-US"/>
              <a:t>We have trust issues.</a:t>
            </a:r>
          </a:p>
          <a:p>
            <a:pPr lvl="1"/>
            <a:r>
              <a:rPr lang="en-US"/>
              <a:t>History of not being “heard” by health care providers.</a:t>
            </a:r>
          </a:p>
          <a:p>
            <a:pPr lvl="1"/>
            <a:r>
              <a:rPr lang="en-US"/>
              <a:t>Cultural taboos about disclosing personal information to strangers.</a:t>
            </a:r>
          </a:p>
          <a:p>
            <a:pPr lvl="1"/>
            <a:r>
              <a:rPr lang="en-US"/>
              <a:t>Stigma associated with seeking support services.</a:t>
            </a:r>
          </a:p>
          <a:p>
            <a:pPr lvl="1"/>
            <a:endParaRPr lang="en-US"/>
          </a:p>
          <a:p>
            <a:endParaRPr lang="en-US"/>
          </a:p>
          <a:p>
            <a:pPr lvl="1"/>
            <a:endParaRPr lang="en-US"/>
          </a:p>
          <a:p>
            <a:pPr marL="0" indent="0">
              <a:buNone/>
            </a:pPr>
            <a:endParaRPr lang="en-US"/>
          </a:p>
          <a:p>
            <a:pPr lvl="1"/>
            <a:endParaRPr lang="en-US"/>
          </a:p>
        </p:txBody>
      </p:sp>
    </p:spTree>
    <p:extLst>
      <p:ext uri="{BB962C8B-B14F-4D97-AF65-F5344CB8AC3E}">
        <p14:creationId xmlns:p14="http://schemas.microsoft.com/office/powerpoint/2010/main" val="3508179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t>Successful Approaches</a:t>
            </a:r>
          </a:p>
        </p:txBody>
      </p:sp>
      <p:sp>
        <p:nvSpPr>
          <p:cNvPr id="3" name="Content Placeholder 2"/>
          <p:cNvSpPr>
            <a:spLocks noGrp="1"/>
          </p:cNvSpPr>
          <p:nvPr>
            <p:ph idx="1"/>
          </p:nvPr>
        </p:nvSpPr>
        <p:spPr>
          <a:xfrm>
            <a:off x="581192" y="2180496"/>
            <a:ext cx="7225075" cy="3678303"/>
          </a:xfrm>
        </p:spPr>
        <p:txBody>
          <a:bodyPr>
            <a:normAutofit/>
          </a:bodyPr>
          <a:lstStyle/>
          <a:p>
            <a:r>
              <a:rPr lang="en-US"/>
              <a:t>Audience driven</a:t>
            </a:r>
          </a:p>
          <a:p>
            <a:r>
              <a:rPr lang="en-US"/>
              <a:t>Use a mix of in-person, media and public relations</a:t>
            </a:r>
          </a:p>
          <a:p>
            <a:pPr lvl="1"/>
            <a:r>
              <a:rPr lang="en-US"/>
              <a:t>Leverage stories of participants and coaches</a:t>
            </a:r>
          </a:p>
          <a:p>
            <a:r>
              <a:rPr lang="en-US"/>
              <a:t>Positive messaging that tells a compelling story</a:t>
            </a:r>
          </a:p>
          <a:p>
            <a:r>
              <a:rPr lang="en-US"/>
              <a:t>Alexis’ advice</a:t>
            </a:r>
          </a:p>
          <a:p>
            <a:pPr lvl="1"/>
            <a:r>
              <a:rPr lang="en-US"/>
              <a:t>Turn up the volume (increase frequency and mix of channels)</a:t>
            </a:r>
          </a:p>
          <a:p>
            <a:endParaRPr lang="en-US"/>
          </a:p>
          <a:p>
            <a:endParaRPr lang="en-US"/>
          </a:p>
        </p:txBody>
      </p:sp>
      <p:pic>
        <p:nvPicPr>
          <p:cNvPr id="7" name="Picture 6" descr="A group of people preparing food&#10;&#10;Description automatically generated with low confidence">
            <a:extLst>
              <a:ext uri="{FF2B5EF4-FFF2-40B4-BE49-F238E27FC236}">
                <a16:creationId xmlns:a16="http://schemas.microsoft.com/office/drawing/2014/main" id="{5871B581-6077-4DE7-892B-F5543BFC2396}"/>
              </a:ext>
            </a:extLst>
          </p:cNvPr>
          <p:cNvPicPr>
            <a:picLocks noChangeAspect="1"/>
          </p:cNvPicPr>
          <p:nvPr/>
        </p:nvPicPr>
        <p:blipFill rotWithShape="1">
          <a:blip r:embed="rId2"/>
          <a:srcRect l="19288" r="26132" b="1"/>
          <a:stretch/>
        </p:blipFill>
        <p:spPr>
          <a:xfrm>
            <a:off x="8051799" y="1871133"/>
            <a:ext cx="3683001" cy="4504267"/>
          </a:xfrm>
          <a:prstGeom prst="rect">
            <a:avLst/>
          </a:prstGeom>
        </p:spPr>
      </p:pic>
    </p:spTree>
    <p:extLst>
      <p:ext uri="{BB962C8B-B14F-4D97-AF65-F5344CB8AC3E}">
        <p14:creationId xmlns:p14="http://schemas.microsoft.com/office/powerpoint/2010/main" val="3005034369"/>
      </p:ext>
    </p:extLst>
  </p:cSld>
  <p:clrMapOvr>
    <a:masterClrMapping/>
  </p:clrMapOvr>
</p:sld>
</file>

<file path=ppt/theme/theme1.xml><?xml version="1.0" encoding="utf-8"?>
<a:theme xmlns:a="http://schemas.openxmlformats.org/drawingml/2006/main" name="Dividend">
  <a:themeElements>
    <a:clrScheme name="NCCDPHP">
      <a:dk1>
        <a:srgbClr val="122C41"/>
      </a:dk1>
      <a:lt1>
        <a:sysClr val="window" lastClr="FFFFFF"/>
      </a:lt1>
      <a:dk2>
        <a:srgbClr val="3D3D3D"/>
      </a:dk2>
      <a:lt2>
        <a:srgbClr val="D3F9EB"/>
      </a:lt2>
      <a:accent1>
        <a:srgbClr val="2C5760"/>
      </a:accent1>
      <a:accent2>
        <a:srgbClr val="56A0B8"/>
      </a:accent2>
      <a:accent3>
        <a:srgbClr val="24E0C5"/>
      </a:accent3>
      <a:accent4>
        <a:srgbClr val="969FA7"/>
      </a:accent4>
      <a:accent5>
        <a:srgbClr val="5ACC5A"/>
      </a:accent5>
      <a:accent6>
        <a:srgbClr val="0AA750"/>
      </a:accent6>
      <a:hlink>
        <a:srgbClr val="828282"/>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1_Macmorris 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FF_PLT_PPT_2012(2)">
  <a:themeElements>
    <a:clrScheme name="Custom 2">
      <a:dk1>
        <a:sysClr val="windowText" lastClr="000000"/>
      </a:dk1>
      <a:lt1>
        <a:sysClr val="window" lastClr="FFFFFF"/>
      </a:lt1>
      <a:dk2>
        <a:srgbClr val="002855"/>
      </a:dk2>
      <a:lt2>
        <a:srgbClr val="FFFFFF"/>
      </a:lt2>
      <a:accent1>
        <a:srgbClr val="EEBD82"/>
      </a:accent1>
      <a:accent2>
        <a:srgbClr val="007DBA"/>
      </a:accent2>
      <a:accent3>
        <a:srgbClr val="9BBB59"/>
      </a:accent3>
      <a:accent4>
        <a:srgbClr val="002855"/>
      </a:accent4>
      <a:accent5>
        <a:srgbClr val="C54920"/>
      </a:accent5>
      <a:accent6>
        <a:srgbClr val="8064A2"/>
      </a:accent6>
      <a:hlink>
        <a:srgbClr val="007DBA"/>
      </a:hlink>
      <a:folHlink>
        <a:srgbClr val="075691"/>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AFF_PLT_PPT_2012(2)">
  <a:themeElements>
    <a:clrScheme name="Custom 2">
      <a:dk1>
        <a:sysClr val="windowText" lastClr="000000"/>
      </a:dk1>
      <a:lt1>
        <a:sysClr val="window" lastClr="FFFFFF"/>
      </a:lt1>
      <a:dk2>
        <a:srgbClr val="002855"/>
      </a:dk2>
      <a:lt2>
        <a:srgbClr val="FFFFFF"/>
      </a:lt2>
      <a:accent1>
        <a:srgbClr val="EEBD82"/>
      </a:accent1>
      <a:accent2>
        <a:srgbClr val="007DBA"/>
      </a:accent2>
      <a:accent3>
        <a:srgbClr val="9BBB59"/>
      </a:accent3>
      <a:accent4>
        <a:srgbClr val="002855"/>
      </a:accent4>
      <a:accent5>
        <a:srgbClr val="C54920"/>
      </a:accent5>
      <a:accent6>
        <a:srgbClr val="8064A2"/>
      </a:accent6>
      <a:hlink>
        <a:srgbClr val="007DBA"/>
      </a:hlink>
      <a:folHlink>
        <a:srgbClr val="075691"/>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Application>Microsoft Office PowerPoint</Application>
  <PresentationFormat>Widescreen</PresentationFormat>
  <Slides>35</Slides>
  <Notes>21</Notes>
  <HiddenSlides>0</HiddenSlides>
  <ScaleCrop>false</ScaleCrop>
  <HeadingPairs>
    <vt:vector size="4" baseType="variant">
      <vt:variant>
        <vt:lpstr>Theme</vt:lpstr>
      </vt:variant>
      <vt:variant>
        <vt:i4>6</vt:i4>
      </vt:variant>
      <vt:variant>
        <vt:lpstr>Slide Titles</vt:lpstr>
      </vt:variant>
      <vt:variant>
        <vt:i4>35</vt:i4>
      </vt:variant>
    </vt:vector>
  </HeadingPairs>
  <TitlesOfParts>
    <vt:vector size="41" baseType="lpstr">
      <vt:lpstr>Dividend</vt:lpstr>
      <vt:lpstr>1_Macmorris template</vt:lpstr>
      <vt:lpstr>AFF_PLT_PPT_2012(2)</vt:lpstr>
      <vt:lpstr>6_AFF_PLT_PPT_2012(2)</vt:lpstr>
      <vt:lpstr>Office Theme</vt:lpstr>
      <vt:lpstr>1_Office Theme</vt:lpstr>
      <vt:lpstr>PowerPoint Presentation</vt:lpstr>
      <vt:lpstr>Disclosure </vt:lpstr>
      <vt:lpstr>Disclaimer</vt:lpstr>
      <vt:lpstr>PowerPoint Presentation</vt:lpstr>
      <vt:lpstr>About the Project </vt:lpstr>
      <vt:lpstr>Audience Poll </vt:lpstr>
      <vt:lpstr>Turning up the Volume on the National DPP</vt:lpstr>
      <vt:lpstr>What do we know about our audiences</vt:lpstr>
      <vt:lpstr>Successful Approaches</vt:lpstr>
      <vt:lpstr>Meeting Your Audiences Where they Are</vt:lpstr>
      <vt:lpstr>What do people hear when we talk about the Lifestyle Change Program?</vt:lpstr>
      <vt:lpstr>Positive Messaging that Tells a compelling story</vt:lpstr>
      <vt:lpstr>PowerPoint Presentation</vt:lpstr>
      <vt:lpstr>public relations, not just advertising</vt:lpstr>
      <vt:lpstr>Public Relations</vt:lpstr>
      <vt:lpstr>For Example:  1705 Promotional Packages</vt:lpstr>
      <vt:lpstr>Integrate your efforts</vt:lpstr>
      <vt:lpstr>Lessons Learned</vt:lpstr>
      <vt:lpstr>CDC resources</vt:lpstr>
      <vt:lpstr>PowerPoint Presentation</vt:lpstr>
      <vt:lpstr>Audience Poll </vt:lpstr>
      <vt:lpstr>PowerPoint Presentation</vt:lpstr>
      <vt:lpstr>Diabetes Prevention Goes Virtual</vt:lpstr>
      <vt:lpstr>Culturally Tailored Curriculum</vt:lpstr>
      <vt:lpstr>BWHI App Features</vt:lpstr>
      <vt:lpstr>Marketing Efforts</vt:lpstr>
      <vt:lpstr>Marketing Efforts</vt:lpstr>
      <vt:lpstr>Supporting Partners</vt:lpstr>
      <vt:lpstr>Social Media Graphics</vt:lpstr>
      <vt:lpstr>Social Media Graphics</vt:lpstr>
      <vt:lpstr>HCP Referral Brochure</vt:lpstr>
      <vt:lpstr>Partner Communications TA</vt:lpstr>
      <vt:lpstr>PowerPoint Presentation</vt:lpstr>
      <vt:lpstr>PowerPoint Presentation</vt:lpstr>
      <vt:lpstr>PowerPoint Presentation</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NCCDPHP Blank Template 16-9 Ratio</dc:title>
  <dc:subject>NCCDPHP Blank Template 16-9 Ratio</dc:subject>
  <dc:creator>Centers for Disease Control and Prevention</dc:creator>
  <cp:keywords>NCCDPHP Blank Template 16-9 Ratio</cp:keywords>
  <cp:revision>5</cp:revision>
  <dcterms:created xsi:type="dcterms:W3CDTF">2017-08-28T17:56:33Z</dcterms:created>
  <dcterms:modified xsi:type="dcterms:W3CDTF">2023-09-26T23:33:17Z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2021-11-02T20:10:34Z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f966730e-16b7-46f6-90c0-85b64ec1a096</vt:lpwstr>
  </property>
  <property fmtid="{D5CDD505-2E9C-101B-9397-08002B2CF9AE}" pid="8" name="MSIP_Label_7b94a7b8-f06c-4dfe-bdcc-9b548fd58c31_ContentBits">
    <vt:lpwstr>0</vt:lpwstr>
  </property>
</Properties>
</file>